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79"/>
  </p:notesMasterIdLst>
  <p:handoutMasterIdLst>
    <p:handoutMasterId r:id="rId80"/>
  </p:handoutMasterIdLst>
  <p:sldIdLst>
    <p:sldId id="598" r:id="rId2"/>
    <p:sldId id="1989" r:id="rId3"/>
    <p:sldId id="1990" r:id="rId4"/>
    <p:sldId id="1942" r:id="rId5"/>
    <p:sldId id="1916" r:id="rId6"/>
    <p:sldId id="2007" r:id="rId7"/>
    <p:sldId id="1992" r:id="rId8"/>
    <p:sldId id="1928" r:id="rId9"/>
    <p:sldId id="1930" r:id="rId10"/>
    <p:sldId id="1931" r:id="rId11"/>
    <p:sldId id="1929" r:id="rId12"/>
    <p:sldId id="628" r:id="rId13"/>
    <p:sldId id="1991" r:id="rId14"/>
    <p:sldId id="625" r:id="rId15"/>
    <p:sldId id="626" r:id="rId16"/>
    <p:sldId id="1943" r:id="rId17"/>
    <p:sldId id="1944" r:id="rId18"/>
    <p:sldId id="1993" r:id="rId19"/>
    <p:sldId id="1949" r:id="rId20"/>
    <p:sldId id="2008" r:id="rId21"/>
    <p:sldId id="1950" r:id="rId22"/>
    <p:sldId id="1951" r:id="rId23"/>
    <p:sldId id="1952" r:id="rId24"/>
    <p:sldId id="1953" r:id="rId25"/>
    <p:sldId id="1954" r:id="rId26"/>
    <p:sldId id="1955" r:id="rId27"/>
    <p:sldId id="1956" r:id="rId28"/>
    <p:sldId id="1957" r:id="rId29"/>
    <p:sldId id="1994" r:id="rId30"/>
    <p:sldId id="630" r:id="rId31"/>
    <p:sldId id="1999" r:id="rId32"/>
    <p:sldId id="1915" r:id="rId33"/>
    <p:sldId id="1921" r:id="rId34"/>
    <p:sldId id="1958" r:id="rId35"/>
    <p:sldId id="1959" r:id="rId36"/>
    <p:sldId id="1922" r:id="rId37"/>
    <p:sldId id="1962" r:id="rId38"/>
    <p:sldId id="631" r:id="rId39"/>
    <p:sldId id="1963" r:id="rId40"/>
    <p:sldId id="1912" r:id="rId41"/>
    <p:sldId id="1925" r:id="rId42"/>
    <p:sldId id="1964" r:id="rId43"/>
    <p:sldId id="2000" r:id="rId44"/>
    <p:sldId id="1996" r:id="rId45"/>
    <p:sldId id="1995" r:id="rId46"/>
    <p:sldId id="1997" r:id="rId47"/>
    <p:sldId id="1998" r:id="rId48"/>
    <p:sldId id="1970" r:id="rId49"/>
    <p:sldId id="1968" r:id="rId50"/>
    <p:sldId id="1969" r:id="rId51"/>
    <p:sldId id="1971" r:id="rId52"/>
    <p:sldId id="2001" r:id="rId53"/>
    <p:sldId id="1974" r:id="rId54"/>
    <p:sldId id="550" r:id="rId55"/>
    <p:sldId id="1975" r:id="rId56"/>
    <p:sldId id="1976" r:id="rId57"/>
    <p:sldId id="2002" r:id="rId58"/>
    <p:sldId id="1978" r:id="rId59"/>
    <p:sldId id="1979" r:id="rId60"/>
    <p:sldId id="1980" r:id="rId61"/>
    <p:sldId id="2009" r:id="rId62"/>
    <p:sldId id="2010" r:id="rId63"/>
    <p:sldId id="1981" r:id="rId64"/>
    <p:sldId id="1982" r:id="rId65"/>
    <p:sldId id="2003" r:id="rId66"/>
    <p:sldId id="1985" r:id="rId67"/>
    <p:sldId id="1986" r:id="rId68"/>
    <p:sldId id="1988" r:id="rId69"/>
    <p:sldId id="1987" r:id="rId70"/>
    <p:sldId id="2004" r:id="rId71"/>
    <p:sldId id="635" r:id="rId72"/>
    <p:sldId id="633" r:id="rId73"/>
    <p:sldId id="636" r:id="rId74"/>
    <p:sldId id="637" r:id="rId75"/>
    <p:sldId id="634" r:id="rId76"/>
    <p:sldId id="2006" r:id="rId77"/>
    <p:sldId id="2005" r:id="rId78"/>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66" autoAdjust="0"/>
    <p:restoredTop sz="81115"/>
  </p:normalViewPr>
  <p:slideViewPr>
    <p:cSldViewPr>
      <p:cViewPr varScale="1">
        <p:scale>
          <a:sx n="124" d="100"/>
          <a:sy n="124" d="100"/>
        </p:scale>
        <p:origin x="712" y="176"/>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values of </a:t>
            </a:r>
            <a:r>
              <a:rPr lang="en-US" sz="1800" i="1" dirty="0">
                <a:effectLst/>
                <a:latin typeface="NimbusRomNo9L"/>
              </a:rPr>
              <a:t>Nc</a:t>
            </a:r>
            <a:r>
              <a:rPr lang="en-US" sz="1800" dirty="0">
                <a:effectLst/>
                <a:latin typeface="NimbusRomNo9L"/>
              </a:rPr>
              <a:t>, </a:t>
            </a:r>
            <a:r>
              <a:rPr lang="en-US" sz="1800" i="1" dirty="0">
                <a:effectLst/>
                <a:latin typeface="NimbusRomNo9L"/>
              </a:rPr>
              <a:t>Dc</a:t>
            </a:r>
            <a:r>
              <a:rPr lang="en-US" sz="1800" dirty="0">
                <a:effectLst/>
                <a:latin typeface="NimbusRomNo9L"/>
              </a:rPr>
              <a:t>, </a:t>
            </a:r>
            <a:r>
              <a:rPr lang="en-US" sz="1800" i="1" dirty="0">
                <a:effectLst/>
                <a:latin typeface="NimbusRomNo9L"/>
              </a:rPr>
              <a:t>Cc</a:t>
            </a:r>
            <a:r>
              <a:rPr lang="en-US" sz="1800" dirty="0">
                <a:effectLst/>
                <a:latin typeface="NimbusRomNo9L"/>
              </a:rPr>
              <a:t>, </a:t>
            </a:r>
            <a:r>
              <a:rPr lang="el-GR" sz="1800" dirty="0">
                <a:effectLst/>
                <a:latin typeface="StandardSymL"/>
              </a:rPr>
              <a:t>α</a:t>
            </a:r>
            <a:r>
              <a:rPr lang="en-US" sz="1800" i="1" dirty="0">
                <a:effectLst/>
                <a:latin typeface="NimbusRomNo9L"/>
              </a:rPr>
              <a:t>N</a:t>
            </a:r>
            <a:r>
              <a:rPr lang="en-US" sz="1800" dirty="0">
                <a:effectLst/>
                <a:latin typeface="NimbusRomNo9L"/>
              </a:rPr>
              <a:t>, </a:t>
            </a:r>
            <a:r>
              <a:rPr lang="el-GR" sz="1800" dirty="0">
                <a:effectLst/>
                <a:latin typeface="StandardSymL"/>
              </a:rPr>
              <a:t>α</a:t>
            </a:r>
            <a:r>
              <a:rPr lang="en-US" sz="1800" i="1" dirty="0">
                <a:effectLst/>
                <a:latin typeface="NimbusRomNo9L"/>
              </a:rPr>
              <a:t>D</a:t>
            </a:r>
            <a:r>
              <a:rPr lang="en-US" sz="1800" dirty="0">
                <a:effectLst/>
                <a:latin typeface="NimbusRomNo9L"/>
              </a:rPr>
              <a:t>, and </a:t>
            </a:r>
            <a:r>
              <a:rPr lang="el-GR" sz="1800" dirty="0">
                <a:effectLst/>
                <a:latin typeface="StandardSymL"/>
              </a:rPr>
              <a:t>α</a:t>
            </a:r>
            <a:r>
              <a:rPr lang="en-US" sz="1800" i="1" dirty="0">
                <a:effectLst/>
                <a:latin typeface="NimbusRomNo9L"/>
              </a:rPr>
              <a:t>C </a:t>
            </a:r>
            <a:r>
              <a:rPr lang="en-US" sz="1800" dirty="0">
                <a:effectLst/>
                <a:latin typeface="NimbusRomNo9L"/>
              </a:rPr>
              <a:t>depend on the exact transformer architecture, tokenization, and vocabulary size, so rather than all the precise values, scaling laws focus on the relationship with loss.</a:t>
            </a:r>
            <a:r>
              <a:rPr lang="en-US" sz="1800" dirty="0">
                <a:solidFill>
                  <a:srgbClr val="0000FF"/>
                </a:solidFill>
                <a:effectLst/>
                <a:latin typeface="NimbusRomNo9L"/>
              </a:rPr>
              <a:t>2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59</a:t>
            </a:fld>
            <a:endParaRPr lang="en-US"/>
          </a:p>
        </p:txBody>
      </p:sp>
    </p:spTree>
    <p:extLst>
      <p:ext uri="{BB962C8B-B14F-4D97-AF65-F5344CB8AC3E}">
        <p14:creationId xmlns:p14="http://schemas.microsoft.com/office/powerpoint/2010/main" val="242908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64</a:t>
            </a:fld>
            <a:endParaRPr lang="en-US"/>
          </a:p>
        </p:txBody>
      </p:sp>
    </p:spTree>
    <p:extLst>
      <p:ext uri="{BB962C8B-B14F-4D97-AF65-F5344CB8AC3E}">
        <p14:creationId xmlns:p14="http://schemas.microsoft.com/office/powerpoint/2010/main" val="364846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B57FB-2940-03AA-5E9B-4A6C6A405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85EFA-E514-84AE-573C-C23F8C9F4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F9230-7D06-FE1F-EF6C-B33559497949}"/>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a:extLst>
              <a:ext uri="{FF2B5EF4-FFF2-40B4-BE49-F238E27FC236}">
                <a16:creationId xmlns:a16="http://schemas.microsoft.com/office/drawing/2014/main" id="{B40323A5-C7C2-CF95-4082-04AFC16F256E}"/>
              </a:ext>
            </a:extLst>
          </p:cNvPr>
          <p:cNvSpPr>
            <a:spLocks noGrp="1"/>
          </p:cNvSpPr>
          <p:nvPr>
            <p:ph type="sldNum" sz="quarter" idx="5"/>
          </p:nvPr>
        </p:nvSpPr>
        <p:spPr/>
        <p:txBody>
          <a:bodyPr/>
          <a:lstStyle/>
          <a:p>
            <a:fld id="{DF0D4404-C563-6B43-A824-459A163A6375}" type="slidenum">
              <a:rPr lang="en-US" smtClean="0"/>
              <a:pPr/>
              <a:t>65</a:t>
            </a:fld>
            <a:endParaRPr lang="en-US"/>
          </a:p>
        </p:txBody>
      </p:sp>
    </p:spTree>
    <p:extLst>
      <p:ext uri="{BB962C8B-B14F-4D97-AF65-F5344CB8AC3E}">
        <p14:creationId xmlns:p14="http://schemas.microsoft.com/office/powerpoint/2010/main" val="1222578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latin typeface="Calibri" panose="020F0502020204030204" pitchFamily="34" charset="0"/>
                <a:cs typeface="Calibri" panose="020F0502020204030204" pitchFamily="34" charset="0"/>
              </a:rPr>
              <a:t>We freeze W to its pretrained values, and instead finetune by training a pair of matrices A and B, updating those instead of W, and just sum W and the updated AB. </a:t>
            </a: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68</a:t>
            </a:fld>
            <a:endParaRPr lang="en-US"/>
          </a:p>
        </p:txBody>
      </p:sp>
    </p:spTree>
    <p:extLst>
      <p:ext uri="{BB962C8B-B14F-4D97-AF65-F5344CB8AC3E}">
        <p14:creationId xmlns:p14="http://schemas.microsoft.com/office/powerpoint/2010/main" val="19647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make stuff up!</a:t>
            </a:r>
          </a:p>
        </p:txBody>
      </p:sp>
      <p:sp>
        <p:nvSpPr>
          <p:cNvPr id="4" name="Slide Number Placeholder 3"/>
          <p:cNvSpPr>
            <a:spLocks noGrp="1"/>
          </p:cNvSpPr>
          <p:nvPr>
            <p:ph type="sldNum" sz="quarter" idx="5"/>
          </p:nvPr>
        </p:nvSpPr>
        <p:spPr/>
        <p:txBody>
          <a:bodyPr/>
          <a:lstStyle/>
          <a:p>
            <a:fld id="{DF0D4404-C563-6B43-A824-459A163A6375}" type="slidenum">
              <a:rPr lang="en-US" smtClean="0"/>
              <a:pPr/>
              <a:t>71</a:t>
            </a:fld>
            <a:endParaRPr lang="en-US"/>
          </a:p>
        </p:txBody>
      </p:sp>
    </p:spTree>
    <p:extLst>
      <p:ext uri="{BB962C8B-B14F-4D97-AF65-F5344CB8AC3E}">
        <p14:creationId xmlns:p14="http://schemas.microsoft.com/office/powerpoint/2010/main" val="3322272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Who owns all that data that we trained the models on?</a:t>
            </a:r>
            <a:endParaRPr lang="en-US" sz="18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72</a:t>
            </a:fld>
            <a:endParaRPr lang="en-US"/>
          </a:p>
        </p:txBody>
      </p:sp>
    </p:spTree>
    <p:extLst>
      <p:ext uri="{BB962C8B-B14F-4D97-AF65-F5344CB8AC3E}">
        <p14:creationId xmlns:p14="http://schemas.microsoft.com/office/powerpoint/2010/main" val="117906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data can be leaked</a:t>
            </a:r>
          </a:p>
        </p:txBody>
      </p:sp>
      <p:sp>
        <p:nvSpPr>
          <p:cNvPr id="4" name="Slide Number Placeholder 3"/>
          <p:cNvSpPr>
            <a:spLocks noGrp="1"/>
          </p:cNvSpPr>
          <p:nvPr>
            <p:ph type="sldNum" sz="quarter" idx="5"/>
          </p:nvPr>
        </p:nvSpPr>
        <p:spPr/>
        <p:txBody>
          <a:bodyPr/>
          <a:lstStyle/>
          <a:p>
            <a:fld id="{DF0D4404-C563-6B43-A824-459A163A6375}" type="slidenum">
              <a:rPr lang="en-US" smtClean="0"/>
              <a:pPr/>
              <a:t>73</a:t>
            </a:fld>
            <a:endParaRPr lang="en-US"/>
          </a:p>
        </p:txBody>
      </p:sp>
    </p:spTree>
    <p:extLst>
      <p:ext uri="{BB962C8B-B14F-4D97-AF65-F5344CB8AC3E}">
        <p14:creationId xmlns:p14="http://schemas.microsoft.com/office/powerpoint/2010/main" val="10620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In predicting each next word, the model can see a representation of all the previous words</a:t>
            </a:r>
          </a:p>
        </p:txBody>
      </p:sp>
    </p:spTree>
    <p:extLst>
      <p:ext uri="{BB962C8B-B14F-4D97-AF65-F5344CB8AC3E}">
        <p14:creationId xmlns:p14="http://schemas.microsoft.com/office/powerpoint/2010/main" val="398028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When </a:t>
            </a:r>
            <a:r>
              <a:rPr lang="en-US" sz="1800" i="1" dirty="0">
                <a:effectLst/>
                <a:latin typeface="NimbusRomNo9L"/>
              </a:rPr>
              <a:t>k </a:t>
            </a:r>
            <a:r>
              <a:rPr lang="en-US" sz="1800" dirty="0">
                <a:effectLst/>
                <a:latin typeface="CMR10"/>
              </a:rPr>
              <a:t>= </a:t>
            </a:r>
            <a:r>
              <a:rPr lang="en-US" sz="1800" dirty="0">
                <a:effectLst/>
                <a:latin typeface="NimbusRomNo9L"/>
              </a:rPr>
              <a:t>1, top-</a:t>
            </a:r>
            <a:r>
              <a:rPr lang="en-US" sz="1800" i="1" dirty="0">
                <a:effectLst/>
                <a:latin typeface="NimbusRomNo9L"/>
              </a:rPr>
              <a:t>k </a:t>
            </a:r>
            <a:r>
              <a:rPr lang="en-US" sz="1800" dirty="0">
                <a:effectLst/>
                <a:latin typeface="NimbusRomNo9L"/>
              </a:rPr>
              <a:t>sampling is identical to greedy decoding.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Setting </a:t>
            </a:r>
            <a:r>
              <a:rPr lang="en-US" sz="1800" i="1" dirty="0">
                <a:effectLst/>
                <a:latin typeface="NimbusRomNo9L"/>
              </a:rPr>
              <a:t>k </a:t>
            </a:r>
            <a:r>
              <a:rPr lang="en-US" sz="1800" dirty="0">
                <a:effectLst/>
                <a:latin typeface="NimbusRomNo9L"/>
              </a:rPr>
              <a:t>to a larger number than 1 leads us to sometimes select a word which is not necessarily the most probable, but is still probable enough, and whose choice results in generating more diverse but still high-enough-quality text.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418307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1800">
                <a:effectLst/>
                <a:latin typeface="NimbusRomNo9L"/>
              </a:rPr>
              <a:t>sometimes the top k words will be very likely and include most of the probability mass, but other times flatter and the top 10 words will only include a small part of the probability mass. </a:t>
            </a:r>
            <a:endParaRPr lang="en-US" sz="120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69131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158600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p14="http://schemas.microsoft.com/office/powerpoint/2010/main" val="392552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Calibri" panose="020F0502020204030204" pitchFamily="34" charset="0"/>
                <a:cs typeface="Calibri" panose="020F0502020204030204" pitchFamily="34" charset="0"/>
              </a:rPr>
              <a:t> (dividing by a smaller fraction </a:t>
            </a:r>
            <a:r>
              <a:rPr lang="el-GR" sz="1200" dirty="0">
                <a:effectLst/>
                <a:latin typeface="Calibri" panose="020F0502020204030204" pitchFamily="34" charset="0"/>
                <a:cs typeface="Calibri" panose="020F0502020204030204" pitchFamily="34" charset="0"/>
              </a:rPr>
              <a:t>τ ≤ 1 </a:t>
            </a:r>
            <a:r>
              <a:rPr lang="en-US" sz="1200" dirty="0">
                <a:effectLst/>
                <a:latin typeface="Calibri" panose="020F0502020204030204" pitchFamily="34" charset="0"/>
                <a:cs typeface="Calibri" panose="020F0502020204030204" pitchFamily="34" charset="0"/>
              </a:rPr>
              <a:t>results in making each score larger). </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28</a:t>
            </a:fld>
            <a:endParaRPr lang="en-US"/>
          </a:p>
        </p:txBody>
      </p:sp>
    </p:spTree>
    <p:extLst>
      <p:ext uri="{BB962C8B-B14F-4D97-AF65-F5344CB8AC3E}">
        <p14:creationId xmlns:p14="http://schemas.microsoft.com/office/powerpoint/2010/main" val="334877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But they differ on exactly which parameters get updated.</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50</a:t>
            </a:fld>
            <a:endParaRPr lang="en-US"/>
          </a:p>
        </p:txBody>
      </p:sp>
    </p:spTree>
    <p:extLst>
      <p:ext uri="{BB962C8B-B14F-4D97-AF65-F5344CB8AC3E}">
        <p14:creationId xmlns:p14="http://schemas.microsoft.com/office/powerpoint/2010/main" val="318279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54</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11/19/25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11/19/25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11/19/25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11/19/25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11/19/25</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11/19/25</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6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Large Language Models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Encoder-Decoders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a:xfrm>
            <a:off x="1097285" y="2423458"/>
            <a:ext cx="10058401" cy="3748741"/>
          </a:xfrm>
        </p:spPr>
        <p:txBody>
          <a:bodyPr>
            <a:normAutofit/>
          </a:bodyPr>
          <a:lstStyle/>
          <a:p>
            <a:pPr marL="457200" indent="-457200">
              <a:buFont typeface="Arial" panose="020B0604020202020204" pitchFamily="34" charset="0"/>
              <a:buChar char="•"/>
            </a:pPr>
            <a:r>
              <a:rPr lang="en-US" sz="3600" dirty="0"/>
              <a:t>Trained to map from one sequence to another</a:t>
            </a:r>
          </a:p>
          <a:p>
            <a:pPr marL="457200" indent="-457200">
              <a:buFont typeface="Arial" panose="020B0604020202020204" pitchFamily="34" charset="0"/>
              <a:buChar char="•"/>
            </a:pPr>
            <a:r>
              <a:rPr lang="en-US" sz="3600" dirty="0"/>
              <a:t>Very popular for:</a:t>
            </a:r>
          </a:p>
          <a:p>
            <a:pPr marL="854045" lvl="1" indent="-457200">
              <a:buFont typeface="Arial" panose="020B0604020202020204" pitchFamily="34" charset="0"/>
              <a:buChar char="•"/>
            </a:pPr>
            <a:r>
              <a:rPr lang="en-US" sz="3200" dirty="0"/>
              <a:t>machine translation (map from one language to another)</a:t>
            </a:r>
          </a:p>
          <a:p>
            <a:pPr marL="854045" lvl="1" indent="-457200">
              <a:buFont typeface="Arial" panose="020B0604020202020204" pitchFamily="34" charset="0"/>
              <a:buChar char="•"/>
            </a:pPr>
            <a:r>
              <a:rPr lang="en-US" sz="3200" dirty="0"/>
              <a:t>speech recognition (map from acoustics to words)</a:t>
            </a:r>
          </a:p>
          <a:p>
            <a:pPr marL="457200" indent="-457200">
              <a:buFont typeface="Arial" panose="020B0604020202020204" pitchFamily="34" charset="0"/>
              <a:buChar char="•"/>
            </a:pPr>
            <a:endParaRPr lang="en-US" sz="3600" dirty="0"/>
          </a:p>
        </p:txBody>
      </p:sp>
      <p:pic>
        <p:nvPicPr>
          <p:cNvPr id="4" name="Picture 3">
            <a:extLst>
              <a:ext uri="{FF2B5EF4-FFF2-40B4-BE49-F238E27FC236}">
                <a16:creationId xmlns:a16="http://schemas.microsoft.com/office/drawing/2014/main" id="{82D8E96C-0E43-0217-5C68-E17661BE2B8E}"/>
              </a:ext>
            </a:extLst>
          </p:cNvPr>
          <p:cNvPicPr>
            <a:picLocks noChangeAspect="1"/>
          </p:cNvPicPr>
          <p:nvPr/>
        </p:nvPicPr>
        <p:blipFill>
          <a:blip r:embed="rId2"/>
          <a:stretch>
            <a:fillRect/>
          </a:stretch>
        </p:blipFill>
        <p:spPr>
          <a:xfrm>
            <a:off x="9067800" y="91868"/>
            <a:ext cx="2675466" cy="2263856"/>
          </a:xfrm>
          <a:prstGeom prst="rect">
            <a:avLst/>
          </a:prstGeom>
        </p:spPr>
      </p:pic>
    </p:spTree>
    <p:extLst>
      <p:ext uri="{BB962C8B-B14F-4D97-AF65-F5344CB8AC3E}">
        <p14:creationId xmlns:p14="http://schemas.microsoft.com/office/powerpoint/2010/main" val="91608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This lecture: decoder-only models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a:bodyPr>
          <a:lstStyle/>
          <a:p>
            <a:r>
              <a:rPr lang="en-US" sz="3600" dirty="0"/>
              <a:t>Also called:</a:t>
            </a:r>
          </a:p>
          <a:p>
            <a:pPr marL="457200" indent="-457200">
              <a:buFont typeface="Arial" panose="020B0604020202020204" pitchFamily="34" charset="0"/>
              <a:buChar char="•"/>
            </a:pPr>
            <a:r>
              <a:rPr lang="en-US" sz="3600" dirty="0"/>
              <a:t>Causal LLMs</a:t>
            </a:r>
          </a:p>
          <a:p>
            <a:pPr marL="457200" indent="-457200">
              <a:buFont typeface="Arial" panose="020B0604020202020204" pitchFamily="34" charset="0"/>
              <a:buChar char="•"/>
            </a:pPr>
            <a:r>
              <a:rPr lang="en-US" sz="3600" dirty="0"/>
              <a:t>Autoregressive LLMs</a:t>
            </a:r>
          </a:p>
          <a:p>
            <a:pPr marL="457200" indent="-457200">
              <a:buFont typeface="Arial" panose="020B0604020202020204" pitchFamily="34" charset="0"/>
              <a:buChar char="•"/>
            </a:pPr>
            <a:r>
              <a:rPr lang="en-US" sz="3600" dirty="0"/>
              <a:t>Left-to-right LLMs</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Predict words left to right using (mostly) a decoder</a:t>
            </a:r>
          </a:p>
        </p:txBody>
      </p:sp>
      <p:pic>
        <p:nvPicPr>
          <p:cNvPr id="4" name="Picture 3">
            <a:extLst>
              <a:ext uri="{FF2B5EF4-FFF2-40B4-BE49-F238E27FC236}">
                <a16:creationId xmlns:a16="http://schemas.microsoft.com/office/drawing/2014/main" id="{282FE5AD-C41D-3254-9E60-DD11B5E5460C}"/>
              </a:ext>
            </a:extLst>
          </p:cNvPr>
          <p:cNvPicPr>
            <a:picLocks noChangeAspect="1"/>
          </p:cNvPicPr>
          <p:nvPr/>
        </p:nvPicPr>
        <p:blipFill>
          <a:blip r:embed="rId2"/>
          <a:stretch>
            <a:fillRect/>
          </a:stretch>
        </p:blipFill>
        <p:spPr>
          <a:xfrm>
            <a:off x="7467600" y="1219200"/>
            <a:ext cx="2246705" cy="1474936"/>
          </a:xfrm>
          <a:prstGeom prst="rect">
            <a:avLst/>
          </a:prstGeom>
        </p:spPr>
      </p:pic>
    </p:spTree>
    <p:extLst>
      <p:ext uri="{BB962C8B-B14F-4D97-AF65-F5344CB8AC3E}">
        <p14:creationId xmlns:p14="http://schemas.microsoft.com/office/powerpoint/2010/main" val="2921478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Conditional Generation: </a:t>
            </a:r>
            <a:r>
              <a:rPr lang="en-US" sz="4400" dirty="0"/>
              <a:t>Generating text conditioned on previous text!</a:t>
            </a:r>
            <a:endParaRPr lang="en-US" dirty="0"/>
          </a:p>
        </p:txBody>
      </p:sp>
      <p:pic>
        <p:nvPicPr>
          <p:cNvPr id="4" name="Content Placeholder 3">
            <a:extLst>
              <a:ext uri="{FF2B5EF4-FFF2-40B4-BE49-F238E27FC236}">
                <a16:creationId xmlns:a16="http://schemas.microsoft.com/office/drawing/2014/main" id="{51E964B1-C1E0-8571-DE19-F6BA15B086C3}"/>
              </a:ext>
            </a:extLst>
          </p:cNvPr>
          <p:cNvPicPr>
            <a:picLocks noGrp="1" noChangeAspect="1"/>
          </p:cNvPicPr>
          <p:nvPr>
            <p:ph idx="1"/>
          </p:nvPr>
        </p:nvPicPr>
        <p:blipFill>
          <a:blip r:embed="rId3"/>
          <a:stretch>
            <a:fillRect/>
          </a:stretch>
        </p:blipFill>
        <p:spPr>
          <a:xfrm>
            <a:off x="2209800" y="1497863"/>
            <a:ext cx="8237574" cy="5360137"/>
          </a:xfrm>
        </p:spPr>
      </p:pic>
    </p:spTree>
    <p:extLst>
      <p:ext uri="{BB962C8B-B14F-4D97-AF65-F5344CB8AC3E}">
        <p14:creationId xmlns:p14="http://schemas.microsoft.com/office/powerpoint/2010/main" val="3916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6D03E-0F09-3656-6C08-A94097A7D281}"/>
              </a:ext>
            </a:extLst>
          </p:cNvPr>
          <p:cNvSpPr>
            <a:spLocks noGrp="1"/>
          </p:cNvSpPr>
          <p:nvPr>
            <p:ph type="title"/>
          </p:nvPr>
        </p:nvSpPr>
        <p:spPr/>
        <p:txBody>
          <a:bodyPr>
            <a:normAutofit/>
          </a:bodyPr>
          <a:lstStyle/>
          <a:p>
            <a:r>
              <a:rPr lang="en-US" sz="4400" b="1" dirty="0"/>
              <a:t>TASKS</a:t>
            </a:r>
          </a:p>
        </p:txBody>
      </p:sp>
      <p:sp>
        <p:nvSpPr>
          <p:cNvPr id="5" name="Content Placeholder 4">
            <a:extLst>
              <a:ext uri="{FF2B5EF4-FFF2-40B4-BE49-F238E27FC236}">
                <a16:creationId xmlns:a16="http://schemas.microsoft.com/office/drawing/2014/main" id="{2A42C39F-89B8-A5CD-1727-164F8E4799FA}"/>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6DA1DE83-76F3-B1CF-2FD7-55A397F7BB0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44682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a:xfrm>
            <a:off x="764326" y="232202"/>
            <a:ext cx="11094720" cy="907196"/>
          </a:xfrm>
        </p:spPr>
        <p:txBody>
          <a:bodyPr>
            <a:noAutofit/>
          </a:bodyPr>
          <a:lstStyle/>
          <a:p>
            <a:r>
              <a:rPr lang="en-US" sz="3800" b="0" dirty="0">
                <a:effectLst/>
              </a:rPr>
              <a:t>Many practical NLP tasks can be cast as word prediction!</a:t>
            </a:r>
            <a:endParaRPr lang="en-US" sz="3800" dirty="0"/>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p:txBody>
          <a:bodyPr/>
          <a:lstStyle/>
          <a:p>
            <a:r>
              <a:rPr lang="en-US" sz="4000" dirty="0">
                <a:effectLst/>
                <a:latin typeface="Calibri" panose="020F0502020204030204" pitchFamily="34" charset="0"/>
                <a:cs typeface="Calibri" panose="020F0502020204030204" pitchFamily="34" charset="0"/>
              </a:rPr>
              <a:t>Sentiment analysis: “I like Jackie Chan”</a:t>
            </a: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r>
              <a:rPr lang="en-US" sz="3600" dirty="0">
                <a:latin typeface="Courier New" panose="02070309020205020404" pitchFamily="49" charset="0"/>
                <a:cs typeface="Courier New" panose="02070309020205020404" pitchFamily="49" charset="0"/>
              </a:rPr>
              <a:t>The sentiment of the sentence "I like Jackie Chan" is: </a:t>
            </a:r>
            <a:r>
              <a:rPr lang="en-US" sz="3600" dirty="0">
                <a:effectLst/>
                <a:latin typeface="Courier New" panose="02070309020205020404" pitchFamily="49" charset="0"/>
                <a:cs typeface="Courier New" panose="02070309020205020404" pitchFamily="49" charset="0"/>
              </a:rPr>
              <a:t> </a:t>
            </a: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193595BE-F054-E302-6BD5-92557621CE00}"/>
              </a:ext>
            </a:extLst>
          </p:cNvPr>
          <p:cNvPicPr>
            <a:picLocks noChangeAspect="1"/>
          </p:cNvPicPr>
          <p:nvPr/>
        </p:nvPicPr>
        <p:blipFill>
          <a:blip r:embed="rId2"/>
          <a:stretch>
            <a:fillRect/>
          </a:stretch>
        </p:blipFill>
        <p:spPr>
          <a:xfrm>
            <a:off x="799612" y="4953000"/>
            <a:ext cx="11024147" cy="1010810"/>
          </a:xfrm>
          <a:prstGeom prst="rect">
            <a:avLst/>
          </a:prstGeom>
        </p:spPr>
      </p:pic>
    </p:spTree>
    <p:extLst>
      <p:ext uri="{BB962C8B-B14F-4D97-AF65-F5344CB8AC3E}">
        <p14:creationId xmlns:p14="http://schemas.microsoft.com/office/powerpoint/2010/main" val="2738199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Framing lots of tasks as conditional generation</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36314" y="1371600"/>
            <a:ext cx="10866115" cy="4572000"/>
          </a:xfrm>
        </p:spPr>
        <p:txBody>
          <a:bodyPr>
            <a:normAutofit fontScale="92500" lnSpcReduction="20000"/>
          </a:bodyPr>
          <a:lstStyle/>
          <a:p>
            <a:r>
              <a:rPr lang="en-US" sz="4000" dirty="0">
                <a:latin typeface="Calibri" panose="020F0502020204030204" pitchFamily="34" charset="0"/>
                <a:cs typeface="Calibri" panose="020F0502020204030204" pitchFamily="34" charset="0"/>
              </a:rPr>
              <a:t>QA</a:t>
            </a:r>
            <a:r>
              <a:rPr lang="en-US" sz="4000" dirty="0">
                <a:effectLst/>
                <a:latin typeface="Calibri" panose="020F0502020204030204" pitchFamily="34" charset="0"/>
                <a:cs typeface="Calibri" panose="020F0502020204030204" pitchFamily="34" charset="0"/>
              </a:rPr>
              <a:t>: “Who wrote The Origin of Species”</a:t>
            </a:r>
          </a:p>
          <a:p>
            <a:endParaRPr lang="en-US" sz="11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742950" indent="-742950">
              <a:buFont typeface="+mj-lt"/>
              <a:buAutoNum type="arabicPeriod"/>
            </a:pP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iterate:</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35AD6936-74FA-F133-820D-8ABA93D1FFED}"/>
              </a:ext>
            </a:extLst>
          </p:cNvPr>
          <p:cNvPicPr>
            <a:picLocks noChangeAspect="1"/>
          </p:cNvPicPr>
          <p:nvPr/>
        </p:nvPicPr>
        <p:blipFill>
          <a:blip r:embed="rId2"/>
          <a:stretch>
            <a:fillRect/>
          </a:stretch>
        </p:blipFill>
        <p:spPr>
          <a:xfrm>
            <a:off x="999871" y="2743200"/>
            <a:ext cx="10607842" cy="730250"/>
          </a:xfrm>
          <a:prstGeom prst="rect">
            <a:avLst/>
          </a:prstGeom>
        </p:spPr>
      </p:pic>
      <p:pic>
        <p:nvPicPr>
          <p:cNvPr id="4" name="Picture 3">
            <a:extLst>
              <a:ext uri="{FF2B5EF4-FFF2-40B4-BE49-F238E27FC236}">
                <a16:creationId xmlns:a16="http://schemas.microsoft.com/office/drawing/2014/main" id="{1063A095-F4E5-3251-5023-1FCA97EFA26F}"/>
              </a:ext>
            </a:extLst>
          </p:cNvPr>
          <p:cNvPicPr>
            <a:picLocks noChangeAspect="1"/>
          </p:cNvPicPr>
          <p:nvPr/>
        </p:nvPicPr>
        <p:blipFill>
          <a:blip r:embed="rId3"/>
          <a:stretch>
            <a:fillRect/>
          </a:stretch>
        </p:blipFill>
        <p:spPr>
          <a:xfrm>
            <a:off x="1097280" y="4339283"/>
            <a:ext cx="10131287" cy="616092"/>
          </a:xfrm>
          <a:prstGeom prst="rect">
            <a:avLst/>
          </a:prstGeom>
        </p:spPr>
      </p:pic>
      <p:pic>
        <p:nvPicPr>
          <p:cNvPr id="7" name="Picture 6">
            <a:extLst>
              <a:ext uri="{FF2B5EF4-FFF2-40B4-BE49-F238E27FC236}">
                <a16:creationId xmlns:a16="http://schemas.microsoft.com/office/drawing/2014/main" id="{BC2B391F-1FB9-3B3D-EF7D-CB44E70E74D7}"/>
              </a:ext>
            </a:extLst>
          </p:cNvPr>
          <p:cNvPicPr>
            <a:picLocks noChangeAspect="1"/>
          </p:cNvPicPr>
          <p:nvPr/>
        </p:nvPicPr>
        <p:blipFill>
          <a:blip r:embed="rId4"/>
          <a:stretch>
            <a:fillRect/>
          </a:stretch>
        </p:blipFill>
        <p:spPr>
          <a:xfrm>
            <a:off x="933753" y="5943600"/>
            <a:ext cx="11071236" cy="591342"/>
          </a:xfrm>
          <a:prstGeom prst="rect">
            <a:avLst/>
          </a:prstGeom>
        </p:spPr>
      </p:pic>
    </p:spTree>
    <p:extLst>
      <p:ext uri="{BB962C8B-B14F-4D97-AF65-F5344CB8AC3E}">
        <p14:creationId xmlns:p14="http://schemas.microsoft.com/office/powerpoint/2010/main" val="347321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08D0-44DF-5389-03C6-2E561EA5F6DD}"/>
              </a:ext>
            </a:extLst>
          </p:cNvPr>
          <p:cNvSpPr>
            <a:spLocks noGrp="1"/>
          </p:cNvSpPr>
          <p:nvPr>
            <p:ph type="title"/>
          </p:nvPr>
        </p:nvSpPr>
        <p:spPr/>
        <p:txBody>
          <a:bodyPr/>
          <a:lstStyle/>
          <a:p>
            <a:r>
              <a:rPr lang="en-US" dirty="0"/>
              <a:t>Summarization</a:t>
            </a:r>
          </a:p>
        </p:txBody>
      </p:sp>
      <p:pic>
        <p:nvPicPr>
          <p:cNvPr id="4" name="Content Placeholder 3">
            <a:extLst>
              <a:ext uri="{FF2B5EF4-FFF2-40B4-BE49-F238E27FC236}">
                <a16:creationId xmlns:a16="http://schemas.microsoft.com/office/drawing/2014/main" id="{0C1B007C-52D7-4879-614E-53900019D1CC}"/>
              </a:ext>
            </a:extLst>
          </p:cNvPr>
          <p:cNvPicPr>
            <a:picLocks noGrp="1" noChangeAspect="1"/>
          </p:cNvPicPr>
          <p:nvPr>
            <p:ph idx="1"/>
          </p:nvPr>
        </p:nvPicPr>
        <p:blipFill>
          <a:blip r:embed="rId2"/>
          <a:stretch>
            <a:fillRect/>
          </a:stretch>
        </p:blipFill>
        <p:spPr>
          <a:xfrm>
            <a:off x="1977129" y="1219200"/>
            <a:ext cx="9198429" cy="3962400"/>
          </a:xfrm>
          <a:prstGeom prst="rect">
            <a:avLst/>
          </a:prstGeom>
        </p:spPr>
      </p:pic>
      <p:pic>
        <p:nvPicPr>
          <p:cNvPr id="5" name="Picture 4">
            <a:extLst>
              <a:ext uri="{FF2B5EF4-FFF2-40B4-BE49-F238E27FC236}">
                <a16:creationId xmlns:a16="http://schemas.microsoft.com/office/drawing/2014/main" id="{C7194288-616B-DBC7-3C78-B9B6E6FFE1D1}"/>
              </a:ext>
            </a:extLst>
          </p:cNvPr>
          <p:cNvPicPr>
            <a:picLocks noChangeAspect="1"/>
          </p:cNvPicPr>
          <p:nvPr/>
        </p:nvPicPr>
        <p:blipFill>
          <a:blip r:embed="rId3"/>
          <a:stretch>
            <a:fillRect/>
          </a:stretch>
        </p:blipFill>
        <p:spPr>
          <a:xfrm>
            <a:off x="756581" y="5791201"/>
            <a:ext cx="10678838" cy="602396"/>
          </a:xfrm>
          <a:prstGeom prst="rect">
            <a:avLst/>
          </a:prstGeom>
        </p:spPr>
      </p:pic>
      <p:sp>
        <p:nvSpPr>
          <p:cNvPr id="6" name="TextBox 5">
            <a:extLst>
              <a:ext uri="{FF2B5EF4-FFF2-40B4-BE49-F238E27FC236}">
                <a16:creationId xmlns:a16="http://schemas.microsoft.com/office/drawing/2014/main" id="{8EF24E62-2EF3-AC4C-BFF8-446EA99FA154}"/>
              </a:ext>
            </a:extLst>
          </p:cNvPr>
          <p:cNvSpPr txBox="1"/>
          <p:nvPr/>
        </p:nvSpPr>
        <p:spPr>
          <a:xfrm>
            <a:off x="808383" y="2279374"/>
            <a:ext cx="870751" cy="338554"/>
          </a:xfrm>
          <a:prstGeom prst="rect">
            <a:avLst/>
          </a:prstGeom>
          <a:noFill/>
        </p:spPr>
        <p:txBody>
          <a:bodyPr wrap="none" rtlCol="0">
            <a:spAutoFit/>
          </a:bodyPr>
          <a:lstStyle/>
          <a:p>
            <a:r>
              <a:rPr lang="en-US" dirty="0"/>
              <a:t>Original</a:t>
            </a:r>
          </a:p>
        </p:txBody>
      </p:sp>
      <p:sp>
        <p:nvSpPr>
          <p:cNvPr id="7" name="TextBox 6">
            <a:extLst>
              <a:ext uri="{FF2B5EF4-FFF2-40B4-BE49-F238E27FC236}">
                <a16:creationId xmlns:a16="http://schemas.microsoft.com/office/drawing/2014/main" id="{A14363B6-8FC7-E906-F3F5-179494591D07}"/>
              </a:ext>
            </a:extLst>
          </p:cNvPr>
          <p:cNvSpPr txBox="1"/>
          <p:nvPr/>
        </p:nvSpPr>
        <p:spPr>
          <a:xfrm>
            <a:off x="546563" y="5147847"/>
            <a:ext cx="984565" cy="338554"/>
          </a:xfrm>
          <a:prstGeom prst="rect">
            <a:avLst/>
          </a:prstGeom>
          <a:noFill/>
        </p:spPr>
        <p:txBody>
          <a:bodyPr wrap="none" rtlCol="0">
            <a:spAutoFit/>
          </a:bodyPr>
          <a:lstStyle/>
          <a:p>
            <a:r>
              <a:rPr lang="en-US" dirty="0"/>
              <a:t>Summary</a:t>
            </a:r>
          </a:p>
        </p:txBody>
      </p:sp>
    </p:spTree>
    <p:extLst>
      <p:ext uri="{BB962C8B-B14F-4D97-AF65-F5344CB8AC3E}">
        <p14:creationId xmlns:p14="http://schemas.microsoft.com/office/powerpoint/2010/main" val="235204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10E5-80F9-9640-D2B0-E206B7241E5C}"/>
              </a:ext>
            </a:extLst>
          </p:cNvPr>
          <p:cNvSpPr>
            <a:spLocks noGrp="1"/>
          </p:cNvSpPr>
          <p:nvPr>
            <p:ph type="title"/>
          </p:nvPr>
        </p:nvSpPr>
        <p:spPr/>
        <p:txBody>
          <a:bodyPr/>
          <a:lstStyle/>
          <a:p>
            <a:r>
              <a:rPr lang="en-US" dirty="0"/>
              <a:t>LLMs for summarization (using  </a:t>
            </a:r>
            <a:r>
              <a:rPr lang="en-US" dirty="0" err="1"/>
              <a:t>tl;dr</a:t>
            </a:r>
            <a:r>
              <a:rPr lang="en-US" dirty="0"/>
              <a:t>)</a:t>
            </a:r>
          </a:p>
        </p:txBody>
      </p:sp>
      <p:pic>
        <p:nvPicPr>
          <p:cNvPr id="5" name="Content Placeholder 4">
            <a:extLst>
              <a:ext uri="{FF2B5EF4-FFF2-40B4-BE49-F238E27FC236}">
                <a16:creationId xmlns:a16="http://schemas.microsoft.com/office/drawing/2014/main" id="{D3CC0016-83F8-F6BF-9DFC-28616DD7F18E}"/>
              </a:ext>
            </a:extLst>
          </p:cNvPr>
          <p:cNvPicPr>
            <a:picLocks noGrp="1" noChangeAspect="1"/>
          </p:cNvPicPr>
          <p:nvPr>
            <p:ph idx="1"/>
          </p:nvPr>
        </p:nvPicPr>
        <p:blipFill>
          <a:blip r:embed="rId2"/>
          <a:stretch>
            <a:fillRect/>
          </a:stretch>
        </p:blipFill>
        <p:spPr>
          <a:xfrm>
            <a:off x="1524000" y="1386193"/>
            <a:ext cx="9779024" cy="5312204"/>
          </a:xfrm>
        </p:spPr>
      </p:pic>
    </p:spTree>
    <p:extLst>
      <p:ext uri="{BB962C8B-B14F-4D97-AF65-F5344CB8AC3E}">
        <p14:creationId xmlns:p14="http://schemas.microsoft.com/office/powerpoint/2010/main" val="119544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08189-0171-62E6-06A6-A44270C80E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4D1955-4294-0CE7-9B34-BB5E165361E3}"/>
              </a:ext>
            </a:extLst>
          </p:cNvPr>
          <p:cNvSpPr>
            <a:spLocks noGrp="1"/>
          </p:cNvSpPr>
          <p:nvPr>
            <p:ph type="title"/>
          </p:nvPr>
        </p:nvSpPr>
        <p:spPr/>
        <p:txBody>
          <a:bodyPr>
            <a:normAutofit/>
          </a:bodyPr>
          <a:lstStyle/>
          <a:p>
            <a:r>
              <a:rPr lang="en-US" sz="4400" b="1" dirty="0"/>
              <a:t>DECODING</a:t>
            </a:r>
          </a:p>
        </p:txBody>
      </p:sp>
      <p:sp>
        <p:nvSpPr>
          <p:cNvPr id="5" name="Content Placeholder 4">
            <a:extLst>
              <a:ext uri="{FF2B5EF4-FFF2-40B4-BE49-F238E27FC236}">
                <a16:creationId xmlns:a16="http://schemas.microsoft.com/office/drawing/2014/main" id="{7F4303D2-9903-E616-9E79-A71E9FF834F1}"/>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499AAA7-5047-FB53-E99F-F2FC1B1D451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16689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A4F6B8-6B4B-FFED-19BB-2D827A18B696}"/>
              </a:ext>
            </a:extLst>
          </p:cNvPr>
          <p:cNvSpPr>
            <a:spLocks noGrp="1"/>
          </p:cNvSpPr>
          <p:nvPr>
            <p:ph type="title"/>
          </p:nvPr>
        </p:nvSpPr>
        <p:spPr/>
        <p:txBody>
          <a:bodyPr/>
          <a:lstStyle/>
          <a:p>
            <a:r>
              <a:rPr lang="en-US" dirty="0"/>
              <a:t>Decoding and Sampling</a:t>
            </a:r>
          </a:p>
        </p:txBody>
      </p:sp>
      <p:sp>
        <p:nvSpPr>
          <p:cNvPr id="6" name="Content Placeholder 5">
            <a:extLst>
              <a:ext uri="{FF2B5EF4-FFF2-40B4-BE49-F238E27FC236}">
                <a16:creationId xmlns:a16="http://schemas.microsoft.com/office/drawing/2014/main" id="{70F0411D-A45D-F0A4-4AE5-CDB00F1EB0E6}"/>
              </a:ext>
            </a:extLst>
          </p:cNvPr>
          <p:cNvSpPr>
            <a:spLocks noGrp="1"/>
          </p:cNvSpPr>
          <p:nvPr>
            <p:ph idx="1"/>
          </p:nvPr>
        </p:nvSpPr>
        <p:spPr>
          <a:xfrm>
            <a:off x="1097285" y="1295399"/>
            <a:ext cx="10637515" cy="5402997"/>
          </a:xfrm>
        </p:spPr>
        <p:txBody>
          <a:bodyPr>
            <a:normAutofit/>
          </a:bodyPr>
          <a:lstStyle/>
          <a:p>
            <a:r>
              <a:rPr lang="en-US" sz="3200" dirty="0">
                <a:effectLst/>
                <a:latin typeface="Calibri" panose="020F0502020204030204" pitchFamily="34" charset="0"/>
                <a:cs typeface="Calibri" panose="020F0502020204030204" pitchFamily="34" charset="0"/>
              </a:rPr>
              <a:t>This task of choosing a word to generate based on the model’s probabilities is called </a:t>
            </a:r>
            <a:r>
              <a:rPr lang="en-US" sz="3200" b="1" dirty="0">
                <a:effectLst/>
                <a:latin typeface="Calibri" panose="020F0502020204030204" pitchFamily="34" charset="0"/>
                <a:cs typeface="Calibri" panose="020F0502020204030204" pitchFamily="34" charset="0"/>
              </a:rPr>
              <a:t>decoding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The most common method for decoding in LLMs: </a:t>
            </a:r>
            <a:r>
              <a:rPr lang="en-US" sz="3200" b="1" dirty="0">
                <a:effectLst/>
                <a:latin typeface="Calibri" panose="020F0502020204030204" pitchFamily="34" charset="0"/>
                <a:cs typeface="Calibri" panose="020F0502020204030204" pitchFamily="34" charset="0"/>
              </a:rPr>
              <a:t>sampling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Sampling from a model’s distribution over words:</a:t>
            </a:r>
          </a:p>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choose random words according to their probability assigned by the model. </a:t>
            </a:r>
          </a:p>
          <a:p>
            <a:pPr marL="0" indent="0"/>
            <a:r>
              <a:rPr lang="en-US" sz="3500" dirty="0">
                <a:effectLst/>
                <a:latin typeface="Calibri" panose="020F0502020204030204" pitchFamily="34" charset="0"/>
                <a:cs typeface="Calibri" panose="020F0502020204030204" pitchFamily="34" charset="0"/>
              </a:rPr>
              <a:t>After each token we’ll sample words to generate according to their probability </a:t>
            </a:r>
            <a:r>
              <a:rPr lang="en-US" sz="3500" i="1" dirty="0">
                <a:effectLst/>
                <a:latin typeface="Calibri" panose="020F0502020204030204" pitchFamily="34" charset="0"/>
                <a:cs typeface="Calibri" panose="020F0502020204030204" pitchFamily="34" charset="0"/>
              </a:rPr>
              <a:t>conditioned on our previous choices</a:t>
            </a:r>
            <a:r>
              <a:rPr lang="en-US" sz="3500"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3500" dirty="0">
                <a:effectLst/>
                <a:latin typeface="Calibri" panose="020F0502020204030204" pitchFamily="34" charset="0"/>
                <a:cs typeface="Calibri" panose="020F0502020204030204" pitchFamily="34" charset="0"/>
              </a:rPr>
              <a:t>A transformer language model will give the probability</a:t>
            </a:r>
            <a:endParaRPr lang="en-US" sz="3600"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219276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78909-7897-447C-231C-95F47891C917}"/>
              </a:ext>
            </a:extLst>
          </p:cNvPr>
          <p:cNvSpPr>
            <a:spLocks noGrp="1"/>
          </p:cNvSpPr>
          <p:nvPr>
            <p:ph type="title"/>
          </p:nvPr>
        </p:nvSpPr>
        <p:spPr/>
        <p:txBody>
          <a:bodyPr/>
          <a:lstStyle/>
          <a:p>
            <a:r>
              <a:rPr lang="en-US" dirty="0"/>
              <a:t>Credit</a:t>
            </a:r>
          </a:p>
        </p:txBody>
      </p:sp>
      <p:sp>
        <p:nvSpPr>
          <p:cNvPr id="6" name="Content Placeholder 5">
            <a:extLst>
              <a:ext uri="{FF2B5EF4-FFF2-40B4-BE49-F238E27FC236}">
                <a16:creationId xmlns:a16="http://schemas.microsoft.com/office/drawing/2014/main" id="{2CCDA2BD-68E8-7DAB-16A0-285A0F2C63F9}"/>
              </a:ext>
            </a:extLst>
          </p:cNvPr>
          <p:cNvSpPr>
            <a:spLocks noGrp="1"/>
          </p:cNvSpPr>
          <p:nvPr>
            <p:ph idx="1"/>
          </p:nvPr>
        </p:nvSpPr>
        <p:spPr>
          <a:xfrm>
            <a:off x="1097285" y="1600200"/>
            <a:ext cx="7589515" cy="4572000"/>
          </a:xfrm>
        </p:spPr>
        <p:txBody>
          <a:bodyPr/>
          <a:lstStyle/>
          <a:p>
            <a:r>
              <a:rPr lang="en-US" dirty="0"/>
              <a:t>Most of these slides come from </a:t>
            </a:r>
          </a:p>
          <a:p>
            <a:r>
              <a:rPr lang="en-US" dirty="0"/>
              <a:t>		Speech and Language Processing (3rd ed. draft)</a:t>
            </a:r>
          </a:p>
          <a:p>
            <a:r>
              <a:rPr lang="en-US" dirty="0"/>
              <a:t>		by Dan </a:t>
            </a:r>
            <a:r>
              <a:rPr lang="en-US" dirty="0" err="1"/>
              <a:t>Jurafsky</a:t>
            </a:r>
            <a:r>
              <a:rPr lang="en-US" dirty="0"/>
              <a:t> and James H. Martin</a:t>
            </a:r>
          </a:p>
          <a:p>
            <a:r>
              <a:rPr lang="en-US" dirty="0"/>
              <a:t>		</a:t>
            </a:r>
            <a:r>
              <a:rPr lang="en-US" dirty="0">
                <a:hlinkClick r:id="rId2"/>
              </a:rPr>
              <a:t>https://web.stanford.edu/~jurafsky/slp3/</a:t>
            </a:r>
            <a:r>
              <a:rPr lang="en-US" dirty="0"/>
              <a:t> </a:t>
            </a:r>
          </a:p>
        </p:txBody>
      </p:sp>
      <p:pic>
        <p:nvPicPr>
          <p:cNvPr id="8" name="Picture 7" descr="A person wearing glasses smiling&#10;&#10;Description automatically generated">
            <a:extLst>
              <a:ext uri="{FF2B5EF4-FFF2-40B4-BE49-F238E27FC236}">
                <a16:creationId xmlns:a16="http://schemas.microsoft.com/office/drawing/2014/main" id="{25854AE9-2EEF-05ED-7361-3ADD51940779}"/>
              </a:ext>
            </a:extLst>
          </p:cNvPr>
          <p:cNvPicPr>
            <a:picLocks noChangeAspect="1"/>
          </p:cNvPicPr>
          <p:nvPr/>
        </p:nvPicPr>
        <p:blipFill>
          <a:blip r:embed="rId3"/>
          <a:stretch>
            <a:fillRect/>
          </a:stretch>
        </p:blipFill>
        <p:spPr>
          <a:xfrm>
            <a:off x="9753600" y="914400"/>
            <a:ext cx="1787608" cy="2224117"/>
          </a:xfrm>
          <a:prstGeom prst="rect">
            <a:avLst/>
          </a:prstGeom>
        </p:spPr>
      </p:pic>
      <p:pic>
        <p:nvPicPr>
          <p:cNvPr id="3" name="Picture 2" descr="A person wearing glasses and a white shirt&#10;&#10;Description automatically generated">
            <a:extLst>
              <a:ext uri="{FF2B5EF4-FFF2-40B4-BE49-F238E27FC236}">
                <a16:creationId xmlns:a16="http://schemas.microsoft.com/office/drawing/2014/main" id="{429C0423-E067-3A40-DF63-530AEC576885}"/>
              </a:ext>
            </a:extLst>
          </p:cNvPr>
          <p:cNvPicPr>
            <a:picLocks noChangeAspect="1"/>
          </p:cNvPicPr>
          <p:nvPr/>
        </p:nvPicPr>
        <p:blipFill>
          <a:blip r:embed="rId4"/>
          <a:stretch>
            <a:fillRect/>
          </a:stretch>
        </p:blipFill>
        <p:spPr>
          <a:xfrm>
            <a:off x="9757348" y="3419965"/>
            <a:ext cx="1802596" cy="2523635"/>
          </a:xfrm>
          <a:prstGeom prst="rect">
            <a:avLst/>
          </a:prstGeom>
        </p:spPr>
      </p:pic>
    </p:spTree>
    <p:extLst>
      <p:ext uri="{BB962C8B-B14F-4D97-AF65-F5344CB8AC3E}">
        <p14:creationId xmlns:p14="http://schemas.microsoft.com/office/powerpoint/2010/main" val="305313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D2E7-B916-CAD9-2573-D64B4B5C2238}"/>
              </a:ext>
            </a:extLst>
          </p:cNvPr>
          <p:cNvSpPr>
            <a:spLocks noGrp="1"/>
          </p:cNvSpPr>
          <p:nvPr>
            <p:ph type="title"/>
          </p:nvPr>
        </p:nvSpPr>
        <p:spPr/>
        <p:txBody>
          <a:bodyPr/>
          <a:lstStyle/>
          <a:p>
            <a:r>
              <a:rPr lang="en-US" dirty="0"/>
              <a:t>Greedy sampling</a:t>
            </a:r>
          </a:p>
        </p:txBody>
      </p:sp>
      <p:sp>
        <p:nvSpPr>
          <p:cNvPr id="3" name="Content Placeholder 2">
            <a:extLst>
              <a:ext uri="{FF2B5EF4-FFF2-40B4-BE49-F238E27FC236}">
                <a16:creationId xmlns:a16="http://schemas.microsoft.com/office/drawing/2014/main" id="{84DE3A60-71C5-F3F4-71C6-447D0AB932F7}"/>
              </a:ext>
            </a:extLst>
          </p:cNvPr>
          <p:cNvSpPr>
            <a:spLocks noGrp="1"/>
          </p:cNvSpPr>
          <p:nvPr>
            <p:ph idx="1"/>
          </p:nvPr>
        </p:nvSpPr>
        <p:spPr/>
        <p:txBody>
          <a:bodyPr/>
          <a:lstStyle/>
          <a:p>
            <a:pPr marL="457200" indent="-457200">
              <a:buFont typeface="Arial" panose="020B0604020202020204" pitchFamily="34" charset="0"/>
              <a:buChar char="•"/>
            </a:pPr>
            <a:r>
              <a:rPr lang="en-US" dirty="0"/>
              <a:t>Always pick the word with the highest probability </a:t>
            </a:r>
          </a:p>
          <a:p>
            <a:pPr marL="457200" indent="-457200">
              <a:buFont typeface="Arial" panose="020B0604020202020204" pitchFamily="34" charset="0"/>
              <a:buChar char="•"/>
            </a:pPr>
            <a:r>
              <a:rPr lang="en-US" dirty="0"/>
              <a:t>Stop when the top prediction is the EOS token</a:t>
            </a:r>
          </a:p>
          <a:p>
            <a:pPr marL="457200" indent="-457200">
              <a:buFont typeface="Arial" panose="020B0604020202020204" pitchFamily="34" charset="0"/>
              <a:buChar char="•"/>
            </a:pPr>
            <a:r>
              <a:rPr lang="en-US" dirty="0"/>
              <a:t>(This is the code in chapter 13)</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Advantages:</a:t>
            </a:r>
          </a:p>
          <a:p>
            <a:pPr marL="854045" lvl="1" indent="-457200">
              <a:buFont typeface="Arial" panose="020B0604020202020204" pitchFamily="34" charset="0"/>
              <a:buChar char="•"/>
            </a:pPr>
            <a:r>
              <a:rPr lang="en-US" dirty="0"/>
              <a:t>Consistent output</a:t>
            </a:r>
          </a:p>
          <a:p>
            <a:pPr marL="457200" indent="-457200">
              <a:buFont typeface="Arial" panose="020B0604020202020204" pitchFamily="34" charset="0"/>
              <a:buChar char="•"/>
            </a:pPr>
            <a:r>
              <a:rPr lang="en-US" dirty="0"/>
              <a:t>Problems:</a:t>
            </a:r>
          </a:p>
          <a:p>
            <a:pPr marL="854045" lvl="1" indent="-457200">
              <a:buFont typeface="Arial" panose="020B0604020202020204" pitchFamily="34" charset="0"/>
              <a:buChar char="•"/>
            </a:pPr>
            <a:r>
              <a:rPr lang="en-US" dirty="0"/>
              <a:t>Zero diversity</a:t>
            </a:r>
          </a:p>
        </p:txBody>
      </p:sp>
    </p:spTree>
    <p:extLst>
      <p:ext uri="{BB962C8B-B14F-4D97-AF65-F5344CB8AC3E}">
        <p14:creationId xmlns:p14="http://schemas.microsoft.com/office/powerpoint/2010/main" val="155899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CF76-DC4D-EBCB-DF48-D6FEB93B35AE}"/>
              </a:ext>
            </a:extLst>
          </p:cNvPr>
          <p:cNvSpPr>
            <a:spLocks noGrp="1"/>
          </p:cNvSpPr>
          <p:nvPr>
            <p:ph type="title"/>
          </p:nvPr>
        </p:nvSpPr>
        <p:spPr/>
        <p:txBody>
          <a:bodyPr/>
          <a:lstStyle/>
          <a:p>
            <a:r>
              <a:rPr lang="en-US" dirty="0"/>
              <a:t>Random sampling</a:t>
            </a:r>
          </a:p>
        </p:txBody>
      </p:sp>
      <p:pic>
        <p:nvPicPr>
          <p:cNvPr id="4" name="Picture 3">
            <a:extLst>
              <a:ext uri="{FF2B5EF4-FFF2-40B4-BE49-F238E27FC236}">
                <a16:creationId xmlns:a16="http://schemas.microsoft.com/office/drawing/2014/main" id="{F8E2BE28-421F-CC48-FF8E-FD10FF6A0762}"/>
              </a:ext>
            </a:extLst>
          </p:cNvPr>
          <p:cNvPicPr>
            <a:picLocks noChangeAspect="1"/>
          </p:cNvPicPr>
          <p:nvPr/>
        </p:nvPicPr>
        <p:blipFill>
          <a:blip r:embed="rId2"/>
          <a:stretch>
            <a:fillRect/>
          </a:stretch>
        </p:blipFill>
        <p:spPr>
          <a:xfrm>
            <a:off x="2514600" y="2405685"/>
            <a:ext cx="3884778" cy="2852115"/>
          </a:xfrm>
          <a:prstGeom prst="rect">
            <a:avLst/>
          </a:prstGeom>
        </p:spPr>
      </p:pic>
    </p:spTree>
    <p:extLst>
      <p:ext uri="{BB962C8B-B14F-4D97-AF65-F5344CB8AC3E}">
        <p14:creationId xmlns:p14="http://schemas.microsoft.com/office/powerpoint/2010/main" val="2409977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489B-5F0A-91A6-D6EA-22DB558F09A9}"/>
              </a:ext>
            </a:extLst>
          </p:cNvPr>
          <p:cNvSpPr>
            <a:spLocks noGrp="1"/>
          </p:cNvSpPr>
          <p:nvPr>
            <p:ph type="title"/>
          </p:nvPr>
        </p:nvSpPr>
        <p:spPr/>
        <p:txBody>
          <a:bodyPr/>
          <a:lstStyle/>
          <a:p>
            <a:r>
              <a:rPr lang="en-US" dirty="0"/>
              <a:t>Random sampling doesn't work very well</a:t>
            </a:r>
          </a:p>
        </p:txBody>
      </p:sp>
      <p:sp>
        <p:nvSpPr>
          <p:cNvPr id="3" name="Content Placeholder 2">
            <a:extLst>
              <a:ext uri="{FF2B5EF4-FFF2-40B4-BE49-F238E27FC236}">
                <a16:creationId xmlns:a16="http://schemas.microsoft.com/office/drawing/2014/main" id="{BBA09B9A-406D-338B-7F8F-DBEE6CE5A70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ven though random sampling mostly generate sensible, high-probable words, </a:t>
            </a:r>
          </a:p>
          <a:p>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here are many odd, low-probability words in the tail of the distribution </a:t>
            </a:r>
          </a:p>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ach one is low-probability but added up they constitute a large portion of the distribution </a:t>
            </a:r>
          </a:p>
          <a:p>
            <a:r>
              <a:rPr lang="en-US" sz="3600" dirty="0">
                <a:latin typeface="Calibri" panose="020F0502020204030204" pitchFamily="34" charset="0"/>
                <a:cs typeface="Calibri" panose="020F0502020204030204" pitchFamily="34" charset="0"/>
              </a:rPr>
              <a:t>So they get picked enough to generate weird sentences</a:t>
            </a:r>
          </a:p>
          <a:p>
            <a:endParaRPr lang="en-US" dirty="0"/>
          </a:p>
        </p:txBody>
      </p:sp>
    </p:spTree>
    <p:extLst>
      <p:ext uri="{BB962C8B-B14F-4D97-AF65-F5344CB8AC3E}">
        <p14:creationId xmlns:p14="http://schemas.microsoft.com/office/powerpoint/2010/main" val="305754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389A-4BA0-1F6B-4287-FEC30F756C8F}"/>
              </a:ext>
            </a:extLst>
          </p:cNvPr>
          <p:cNvSpPr>
            <a:spLocks noGrp="1"/>
          </p:cNvSpPr>
          <p:nvPr>
            <p:ph type="title"/>
          </p:nvPr>
        </p:nvSpPr>
        <p:spPr/>
        <p:txBody>
          <a:bodyPr>
            <a:normAutofit/>
          </a:bodyPr>
          <a:lstStyle/>
          <a:p>
            <a:r>
              <a:rPr lang="en-US" dirty="0"/>
              <a:t>Factors in word sampling: </a:t>
            </a:r>
            <a:r>
              <a:rPr lang="en-US" b="1" dirty="0"/>
              <a:t>quality</a:t>
            </a:r>
            <a:r>
              <a:rPr lang="en-US" dirty="0"/>
              <a:t> and </a:t>
            </a:r>
            <a:r>
              <a:rPr lang="en-US" b="1" dirty="0"/>
              <a:t>diversity</a:t>
            </a:r>
          </a:p>
        </p:txBody>
      </p:sp>
      <p:sp>
        <p:nvSpPr>
          <p:cNvPr id="3" name="Content Placeholder 2">
            <a:extLst>
              <a:ext uri="{FF2B5EF4-FFF2-40B4-BE49-F238E27FC236}">
                <a16:creationId xmlns:a16="http://schemas.microsoft.com/office/drawing/2014/main" id="{F148574C-C660-DA47-C145-BC348C79F08F}"/>
              </a:ext>
            </a:extLst>
          </p:cNvPr>
          <p:cNvSpPr>
            <a:spLocks noGrp="1"/>
          </p:cNvSpPr>
          <p:nvPr>
            <p:ph idx="1"/>
          </p:nvPr>
        </p:nvSpPr>
        <p:spPr/>
        <p:txBody>
          <a:bodyPr/>
          <a:lstStyle/>
          <a:p>
            <a:r>
              <a:rPr lang="en-US" sz="3200" dirty="0">
                <a:latin typeface="Calibri" panose="020F0502020204030204" pitchFamily="34" charset="0"/>
                <a:cs typeface="Calibri" panose="020F0502020204030204" pitchFamily="34" charset="0"/>
              </a:rPr>
              <a:t>Emphasize </a:t>
            </a:r>
            <a:r>
              <a:rPr lang="en-US" sz="3200" b="1" dirty="0">
                <a:latin typeface="Calibri" panose="020F0502020204030204" pitchFamily="34" charset="0"/>
                <a:cs typeface="Calibri" panose="020F0502020204030204" pitchFamily="34" charset="0"/>
              </a:rPr>
              <a:t>high-probability </a:t>
            </a:r>
            <a:r>
              <a:rPr lang="en-US" sz="3200" dirty="0">
                <a:effectLst/>
                <a:latin typeface="Calibri" panose="020F0502020204030204" pitchFamily="34" charset="0"/>
                <a:cs typeface="Calibri" panose="020F0502020204030204" pitchFamily="34" charset="0"/>
              </a:rPr>
              <a:t>words </a:t>
            </a:r>
          </a:p>
          <a:p>
            <a:r>
              <a:rPr lang="en-US" sz="3200" dirty="0">
                <a:latin typeface="Calibri" panose="020F0502020204030204" pitchFamily="34" charset="0"/>
                <a:cs typeface="Calibri" panose="020F0502020204030204" pitchFamily="34" charset="0"/>
              </a:rPr>
              <a:t>	+ </a:t>
            </a:r>
            <a:r>
              <a:rPr lang="en-US" sz="3200" b="1" dirty="0">
                <a:latin typeface="Calibri" panose="020F0502020204030204" pitchFamily="34" charset="0"/>
                <a:cs typeface="Calibri" panose="020F0502020204030204" pitchFamily="34" charset="0"/>
              </a:rPr>
              <a:t>quality</a:t>
            </a:r>
            <a:r>
              <a:rPr lang="en-US" sz="3200" dirty="0">
                <a:latin typeface="Calibri" panose="020F0502020204030204" pitchFamily="34" charset="0"/>
                <a:cs typeface="Calibri" panose="020F0502020204030204" pitchFamily="34" charset="0"/>
              </a:rPr>
              <a:t>: more  </a:t>
            </a:r>
            <a:r>
              <a:rPr lang="en-US" sz="3200" dirty="0">
                <a:effectLst/>
                <a:latin typeface="Calibri" panose="020F0502020204030204" pitchFamily="34" charset="0"/>
                <a:cs typeface="Calibri" panose="020F0502020204030204" pitchFamily="34" charset="0"/>
              </a:rPr>
              <a:t>accurate, coherent, and factual, </a:t>
            </a:r>
          </a:p>
          <a:p>
            <a:pPr marL="0" indent="0"/>
            <a:r>
              <a:rPr lang="en-US" sz="3200" b="1" dirty="0">
                <a:effectLst/>
                <a:latin typeface="Calibri" panose="020F0502020204030204" pitchFamily="34" charset="0"/>
                <a:cs typeface="Calibri" panose="020F0502020204030204" pitchFamily="34" charset="0"/>
              </a:rPr>
              <a:t>- diversity</a:t>
            </a:r>
            <a:r>
              <a:rPr lang="en-US" sz="3200" dirty="0">
                <a:effectLst/>
                <a:latin typeface="Calibri" panose="020F0502020204030204" pitchFamily="34" charset="0"/>
                <a:cs typeface="Calibri" panose="020F0502020204030204" pitchFamily="34" charset="0"/>
              </a:rPr>
              <a:t>: boring, repetitive. </a:t>
            </a:r>
          </a:p>
          <a:p>
            <a:pPr marL="457200" indent="-457200">
              <a:buFontTx/>
              <a:buChar char="-"/>
            </a:pPr>
            <a:endParaRPr lang="en-US" sz="3200" dirty="0">
              <a:effectLst/>
              <a:latin typeface="Calibri" panose="020F0502020204030204" pitchFamily="34" charset="0"/>
              <a:cs typeface="Calibri" panose="020F0502020204030204" pitchFamily="34" charset="0"/>
            </a:endParaRPr>
          </a:p>
          <a:p>
            <a:r>
              <a:rPr lang="en-US" sz="3200" dirty="0">
                <a:effectLst/>
                <a:latin typeface="Calibri" panose="020F0502020204030204" pitchFamily="34" charset="0"/>
                <a:cs typeface="Calibri" panose="020F0502020204030204" pitchFamily="34" charset="0"/>
              </a:rPr>
              <a:t>Emphasize </a:t>
            </a:r>
            <a:r>
              <a:rPr lang="en-US" sz="3200" b="1" dirty="0">
                <a:effectLst/>
                <a:latin typeface="Calibri" panose="020F0502020204030204" pitchFamily="34" charset="0"/>
                <a:cs typeface="Calibri" panose="020F0502020204030204" pitchFamily="34" charset="0"/>
              </a:rPr>
              <a:t>middle-probability</a:t>
            </a:r>
            <a:r>
              <a:rPr lang="en-US" sz="3200" dirty="0">
                <a:effectLst/>
                <a:latin typeface="Calibri" panose="020F0502020204030204" pitchFamily="34" charset="0"/>
                <a:cs typeface="Calibri" panose="020F0502020204030204" pitchFamily="34" charset="0"/>
              </a:rPr>
              <a:t> words </a:t>
            </a:r>
          </a:p>
          <a:p>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 diversity</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more creative, diverse, </a:t>
            </a:r>
          </a:p>
          <a:p>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quality</a:t>
            </a:r>
            <a:r>
              <a:rPr lang="en-US" sz="3200" dirty="0">
                <a:effectLst/>
                <a:latin typeface="Calibri" panose="020F0502020204030204" pitchFamily="34" charset="0"/>
                <a:cs typeface="Calibri" panose="020F0502020204030204" pitchFamily="34" charset="0"/>
              </a:rPr>
              <a:t>: less factual, incoherent</a:t>
            </a:r>
            <a:endParaRPr lang="en-US" dirty="0"/>
          </a:p>
        </p:txBody>
      </p:sp>
    </p:spTree>
    <p:extLst>
      <p:ext uri="{BB962C8B-B14F-4D97-AF65-F5344CB8AC3E}">
        <p14:creationId xmlns:p14="http://schemas.microsoft.com/office/powerpoint/2010/main" val="3836784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Top-k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8046715" cy="4572000"/>
          </a:xfrm>
        </p:spPr>
        <p:txBody>
          <a:bodyPr>
            <a:normAutofit lnSpcReduction="10000"/>
          </a:bodyPr>
          <a:lstStyle/>
          <a:p>
            <a:pPr>
              <a:buFont typeface="+mj-lt"/>
              <a:buAutoNum type="arabicPeriod"/>
            </a:pPr>
            <a:r>
              <a:rPr lang="en-US" dirty="0">
                <a:effectLst/>
                <a:latin typeface="Calibri" panose="020F0502020204030204" pitchFamily="34" charset="0"/>
                <a:cs typeface="Calibri" panose="020F0502020204030204" pitchFamily="34" charset="0"/>
              </a:rPr>
              <a:t> Choose #</a:t>
            </a:r>
            <a:r>
              <a:rPr lang="en-US" dirty="0">
                <a:latin typeface="Calibri" panose="020F0502020204030204" pitchFamily="34" charset="0"/>
                <a:cs typeface="Calibri" panose="020F0502020204030204" pitchFamily="34" charset="0"/>
              </a:rPr>
              <a:t> of </a:t>
            </a:r>
            <a:r>
              <a:rPr lang="en-US" dirty="0">
                <a:effectLst/>
                <a:latin typeface="Calibri" panose="020F0502020204030204" pitchFamily="34" charset="0"/>
                <a:cs typeface="Calibri" panose="020F0502020204030204" pitchFamily="34" charset="0"/>
              </a:rPr>
              <a:t>words </a:t>
            </a:r>
            <a:r>
              <a:rPr lang="en-US" i="1" dirty="0">
                <a:effectLst/>
                <a:latin typeface="Calibri" panose="020F0502020204030204" pitchFamily="34" charset="0"/>
                <a:cs typeface="Calibri" panose="020F0502020204030204" pitchFamily="34" charset="0"/>
              </a:rPr>
              <a:t>k </a:t>
            </a:r>
            <a:endParaRPr lang="en-US" dirty="0">
              <a:effectLst/>
              <a:latin typeface="Calibri" panose="020F0502020204030204" pitchFamily="34" charset="0"/>
              <a:cs typeface="Calibri" panose="020F0502020204030204" pitchFamily="34" charset="0"/>
            </a:endParaRPr>
          </a:p>
          <a:p>
            <a:pPr>
              <a:buFont typeface="+mj-lt"/>
              <a:buAutoNum type="arabicPeriod"/>
            </a:pPr>
            <a:r>
              <a:rPr lang="en-US" dirty="0">
                <a:effectLst/>
                <a:latin typeface="Calibri" panose="020F0502020204030204" pitchFamily="34" charset="0"/>
                <a:cs typeface="Calibri" panose="020F0502020204030204" pitchFamily="34" charset="0"/>
              </a:rPr>
              <a:t> For each word in the vocabulary </a:t>
            </a:r>
            <a:r>
              <a:rPr lang="en-US" i="1" dirty="0">
                <a:effectLst/>
                <a:latin typeface="Calibri" panose="020F0502020204030204" pitchFamily="34" charset="0"/>
                <a:cs typeface="Calibri" panose="020F0502020204030204" pitchFamily="34" charset="0"/>
              </a:rPr>
              <a:t>V </a:t>
            </a:r>
            <a:r>
              <a:rPr lang="en-US" dirty="0">
                <a:effectLst/>
                <a:latin typeface="Calibri" panose="020F0502020204030204" pitchFamily="34" charset="0"/>
                <a:cs typeface="Calibri" panose="020F0502020204030204" pitchFamily="34" charset="0"/>
              </a:rPr>
              <a:t>, use the language model to compute the likelihood of this word given the context </a:t>
            </a:r>
            <a:r>
              <a:rPr lang="en-US" i="1" dirty="0">
                <a:effectLst/>
                <a:latin typeface="Calibri" panose="020F0502020204030204" pitchFamily="34" charset="0"/>
                <a:cs typeface="Calibri" panose="020F0502020204030204" pitchFamily="34" charset="0"/>
              </a:rPr>
              <a:t>p</a:t>
            </a:r>
            <a:r>
              <a:rPr lang="en-US" dirty="0">
                <a:effectLst/>
                <a:latin typeface="Calibri" panose="020F0502020204030204" pitchFamily="34" charset="0"/>
                <a:cs typeface="Calibri" panose="020F0502020204030204" pitchFamily="34" charset="0"/>
              </a:rPr>
              <a:t>(</a:t>
            </a:r>
            <a:r>
              <a:rPr lang="en-US" i="1" dirty="0" err="1">
                <a:effectLst/>
                <a:latin typeface="Calibri" panose="020F0502020204030204" pitchFamily="34" charset="0"/>
                <a:cs typeface="Calibri" panose="020F0502020204030204" pitchFamily="34" charset="0"/>
              </a:rPr>
              <a:t>w</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a:t>
            </a:r>
            <a:r>
              <a:rPr lang="en-US" baseline="-25000" dirty="0">
                <a:effectLst/>
                <a:latin typeface="Calibri" panose="020F0502020204030204" pitchFamily="34" charset="0"/>
                <a:cs typeface="Calibri" panose="020F0502020204030204" pitchFamily="34" charset="0"/>
              </a:rPr>
              <a:t>&lt;</a:t>
            </a:r>
            <a:r>
              <a:rPr lang="en-US" i="1" baseline="-25000" dirty="0">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 </a:t>
            </a:r>
          </a:p>
          <a:p>
            <a:pPr>
              <a:buFont typeface="+mj-lt"/>
              <a:buAutoNum type="arabicPeriod"/>
            </a:pPr>
            <a:r>
              <a:rPr lang="en-US" dirty="0">
                <a:effectLst/>
                <a:latin typeface="Calibri" panose="020F0502020204030204" pitchFamily="34" charset="0"/>
                <a:cs typeface="Calibri" panose="020F0502020204030204" pitchFamily="34" charset="0"/>
              </a:rPr>
              <a:t> Sort the words by likelihood, keep only the top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 probable words. </a:t>
            </a:r>
          </a:p>
          <a:p>
            <a:pPr>
              <a:buFont typeface="+mj-lt"/>
              <a:buAutoNum type="arabicPeriod"/>
            </a:pPr>
            <a:r>
              <a:rPr lang="en-US" dirty="0">
                <a:effectLst/>
                <a:latin typeface="Calibri" panose="020F0502020204030204" pitchFamily="34" charset="0"/>
                <a:cs typeface="Calibri" panose="020F0502020204030204" pitchFamily="34" charset="0"/>
              </a:rPr>
              <a:t> Renormalize the scores of the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words to be a legitimate probability distribution. </a:t>
            </a:r>
          </a:p>
          <a:p>
            <a:pPr>
              <a:buFont typeface="+mj-lt"/>
              <a:buAutoNum type="arabicPeriod"/>
            </a:pPr>
            <a:r>
              <a:rPr lang="en-US" dirty="0">
                <a:effectLst/>
                <a:latin typeface="Calibri" panose="020F0502020204030204" pitchFamily="34" charset="0"/>
                <a:cs typeface="Calibri" panose="020F0502020204030204" pitchFamily="34" charset="0"/>
              </a:rPr>
              <a:t> Randomly sample a word from within these remaining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most-probable words according to its probability</a:t>
            </a:r>
            <a:r>
              <a:rPr lang="en-US" sz="1800" dirty="0">
                <a:effectLst/>
                <a:latin typeface="NimbusRomNo9L"/>
              </a:rPr>
              <a:t>. </a:t>
            </a:r>
            <a:endParaRPr lang="en-US" sz="1200" dirty="0"/>
          </a:p>
          <a:p>
            <a:pPr>
              <a:buFont typeface="+mj-lt"/>
              <a:buAutoNum type="arabicPeriod"/>
            </a:pPr>
            <a:endParaRPr lang="en-US" sz="1800" dirty="0">
              <a:effectLst/>
              <a:latin typeface="NimbusRomNo9L"/>
            </a:endParaRPr>
          </a:p>
          <a:p>
            <a:endParaRPr lang="en-US" dirty="0"/>
          </a:p>
        </p:txBody>
      </p:sp>
      <p:sp>
        <p:nvSpPr>
          <p:cNvPr id="4" name="Rounded Rectangular Callout 3">
            <a:extLst>
              <a:ext uri="{FF2B5EF4-FFF2-40B4-BE49-F238E27FC236}">
                <a16:creationId xmlns:a16="http://schemas.microsoft.com/office/drawing/2014/main" id="{4DA5EF77-11DE-FD2F-DAC7-220A06511CB6}"/>
              </a:ext>
            </a:extLst>
          </p:cNvPr>
          <p:cNvSpPr/>
          <p:nvPr/>
        </p:nvSpPr>
        <p:spPr>
          <a:xfrm>
            <a:off x="9601200" y="1600200"/>
            <a:ext cx="2362200" cy="2311400"/>
          </a:xfrm>
          <a:prstGeom prst="wedgeRoundRectCallout">
            <a:avLst>
              <a:gd name="adj1" fmla="val -60895"/>
              <a:gd name="adj2" fmla="val 154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rgbClr val="0070C0"/>
                </a:solidFill>
              </a:rPr>
              <a:t>What are the problems with this strategy?</a:t>
            </a:r>
          </a:p>
        </p:txBody>
      </p:sp>
    </p:spTree>
    <p:extLst>
      <p:ext uri="{BB962C8B-B14F-4D97-AF65-F5344CB8AC3E}">
        <p14:creationId xmlns:p14="http://schemas.microsoft.com/office/powerpoint/2010/main" val="420174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a:t>
            </a:r>
            <a:r>
              <a:rPr lang="en-US" i="1" dirty="0"/>
              <a:t>p</a:t>
            </a:r>
            <a:r>
              <a:rPr lang="en-US" dirty="0"/>
              <a:t> sampling (= nucleus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normAutofit/>
          </a:bodyPr>
          <a:lstStyle/>
          <a:p>
            <a:pPr marL="0" indent="0"/>
            <a:r>
              <a:rPr lang="en-US" sz="3200" dirty="0">
                <a:effectLst/>
                <a:latin typeface="Calibri" panose="020F0502020204030204" pitchFamily="34" charset="0"/>
                <a:cs typeface="Calibri" panose="020F0502020204030204" pitchFamily="34" charset="0"/>
              </a:rPr>
              <a:t>Problem with top-</a:t>
            </a:r>
            <a:r>
              <a:rPr lang="en-US" sz="3200" i="1" dirty="0">
                <a:effectLst/>
                <a:latin typeface="Calibri" panose="020F0502020204030204" pitchFamily="34" charset="0"/>
                <a:cs typeface="Calibri" panose="020F0502020204030204" pitchFamily="34" charset="0"/>
              </a:rPr>
              <a:t>k:  k </a:t>
            </a:r>
            <a:r>
              <a:rPr lang="en-US" sz="3200" dirty="0">
                <a:effectLst/>
                <a:latin typeface="Calibri" panose="020F0502020204030204" pitchFamily="34" charset="0"/>
                <a:cs typeface="Calibri" panose="020F0502020204030204" pitchFamily="34" charset="0"/>
              </a:rPr>
              <a:t>is fixed</a:t>
            </a:r>
            <a:r>
              <a:rPr lang="en-US" sz="3200" dirty="0">
                <a:latin typeface="Calibri" panose="020F0502020204030204" pitchFamily="34" charset="0"/>
                <a:cs typeface="Calibri" panose="020F0502020204030204" pitchFamily="34" charset="0"/>
              </a:rPr>
              <a:t> so may cover very different amounts of probability mass in different situations</a:t>
            </a:r>
          </a:p>
          <a:p>
            <a:pPr marL="0" indent="0"/>
            <a:r>
              <a:rPr lang="en-US" sz="3200" dirty="0">
                <a:effectLst/>
                <a:latin typeface="Calibri" panose="020F0502020204030204" pitchFamily="34" charset="0"/>
                <a:cs typeface="Calibri" panose="020F0502020204030204" pitchFamily="34" charset="0"/>
              </a:rPr>
              <a:t>Idea: Instead, keep the top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percent of the probability mass</a:t>
            </a:r>
            <a:endParaRPr lang="en-US" sz="3200" dirty="0">
              <a:latin typeface="Calibri" panose="020F0502020204030204" pitchFamily="34" charset="0"/>
              <a:cs typeface="Calibri" panose="020F0502020204030204" pitchFamily="34" charset="0"/>
            </a:endParaRPr>
          </a:p>
          <a:p>
            <a:pPr marL="0" indent="0"/>
            <a:r>
              <a:rPr lang="en-US" sz="3200" dirty="0">
                <a:effectLst/>
                <a:latin typeface="Calibri" panose="020F0502020204030204" pitchFamily="34" charset="0"/>
                <a:cs typeface="Calibri" panose="020F0502020204030204" pitchFamily="34" charset="0"/>
              </a:rPr>
              <a:t>Given a distribution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a:t>
            </a:r>
            <a:r>
              <a:rPr lang="en-US" sz="3200" i="1" dirty="0" err="1">
                <a:effectLst/>
                <a:latin typeface="Calibri" panose="020F0502020204030204" pitchFamily="34" charset="0"/>
                <a:cs typeface="Calibri" panose="020F0502020204030204" pitchFamily="34" charset="0"/>
              </a:rPr>
              <a:t>w</a:t>
            </a:r>
            <a:r>
              <a:rPr lang="en-US" sz="4000" i="1" baseline="-25000" dirty="0" err="1">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t>
            </a:r>
            <a:r>
              <a:rPr lang="en-US" sz="3200" b="1" dirty="0">
                <a:effectLst/>
                <a:latin typeface="Calibri" panose="020F0502020204030204" pitchFamily="34" charset="0"/>
                <a:cs typeface="Calibri" panose="020F0502020204030204" pitchFamily="34" charset="0"/>
              </a:rPr>
              <a:t>w</a:t>
            </a:r>
            <a:r>
              <a:rPr lang="en-US" sz="4000" baseline="-25000" dirty="0">
                <a:effectLst/>
                <a:latin typeface="Calibri" panose="020F0502020204030204" pitchFamily="34" charset="0"/>
                <a:cs typeface="Calibri" panose="020F0502020204030204" pitchFamily="34" charset="0"/>
              </a:rPr>
              <a:t>&lt;</a:t>
            </a:r>
            <a:r>
              <a:rPr lang="en-US" sz="4000" i="1" baseline="-25000" dirty="0">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 the top-</a:t>
            </a:r>
            <a:r>
              <a:rPr lang="en-US" sz="3200" i="1" dirty="0">
                <a:effectLst/>
                <a:latin typeface="Calibri" panose="020F0502020204030204" pitchFamily="34" charset="0"/>
                <a:cs typeface="Calibri" panose="020F0502020204030204" pitchFamily="34" charset="0"/>
              </a:rPr>
              <a:t>p </a:t>
            </a:r>
            <a:r>
              <a:rPr lang="en-US" sz="3200" dirty="0">
                <a:effectLst/>
                <a:latin typeface="Calibri" panose="020F0502020204030204" pitchFamily="34" charset="0"/>
                <a:cs typeface="Calibri" panose="020F0502020204030204" pitchFamily="34" charset="0"/>
              </a:rPr>
              <a:t>vocabulary </a:t>
            </a:r>
            <a:r>
              <a:rPr lang="en-US" sz="3200" i="1" dirty="0">
                <a:effectLst/>
                <a:latin typeface="Calibri" panose="020F0502020204030204" pitchFamily="34" charset="0"/>
                <a:cs typeface="Calibri" panose="020F0502020204030204" pitchFamily="34" charset="0"/>
              </a:rPr>
              <a:t>V </a:t>
            </a:r>
            <a:r>
              <a:rPr lang="en-US" sz="3200" dirty="0">
                <a:effectLst/>
                <a:latin typeface="Calibri" panose="020F0502020204030204" pitchFamily="34" charset="0"/>
                <a:cs typeface="Calibri" panose="020F0502020204030204" pitchFamily="34" charset="0"/>
              </a:rPr>
              <a:t>(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is the smallest set of words such that </a:t>
            </a:r>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
        <p:nvSpPr>
          <p:cNvPr id="4" name="TextBox 3">
            <a:extLst>
              <a:ext uri="{FF2B5EF4-FFF2-40B4-BE49-F238E27FC236}">
                <a16:creationId xmlns:a16="http://schemas.microsoft.com/office/drawing/2014/main" id="{D9AC3AC9-5189-EE24-9DED-DAE43A6DD265}"/>
              </a:ext>
            </a:extLst>
          </p:cNvPr>
          <p:cNvSpPr txBox="1"/>
          <p:nvPr/>
        </p:nvSpPr>
        <p:spPr>
          <a:xfrm>
            <a:off x="8458200" y="971395"/>
            <a:ext cx="2238498" cy="369332"/>
          </a:xfrm>
          <a:prstGeom prst="rect">
            <a:avLst/>
          </a:prstGeom>
          <a:noFill/>
        </p:spPr>
        <p:txBody>
          <a:bodyPr wrap="none" rtlCol="0">
            <a:spAutoFit/>
          </a:bodyPr>
          <a:lstStyle/>
          <a:p>
            <a:r>
              <a:rPr lang="en-US" sz="1800" dirty="0">
                <a:solidFill>
                  <a:srgbClr val="0000FF"/>
                </a:solidFill>
                <a:effectLst/>
                <a:latin typeface="NimbusRomNo9L"/>
              </a:rPr>
              <a:t>Holtzman et al.</a:t>
            </a:r>
            <a:r>
              <a:rPr lang="en-US" sz="1800" dirty="0">
                <a:effectLst/>
                <a:latin typeface="NimbusRomNo9L"/>
              </a:rPr>
              <a:t>, </a:t>
            </a:r>
            <a:r>
              <a:rPr lang="en-US" sz="1800" dirty="0">
                <a:solidFill>
                  <a:srgbClr val="0000FF"/>
                </a:solidFill>
                <a:effectLst/>
                <a:latin typeface="NimbusRomNo9L"/>
              </a:rPr>
              <a:t>2020 </a:t>
            </a:r>
            <a:endParaRPr lang="en-US" dirty="0"/>
          </a:p>
        </p:txBody>
      </p:sp>
      <p:pic>
        <p:nvPicPr>
          <p:cNvPr id="5" name="Picture 4">
            <a:extLst>
              <a:ext uri="{FF2B5EF4-FFF2-40B4-BE49-F238E27FC236}">
                <a16:creationId xmlns:a16="http://schemas.microsoft.com/office/drawing/2014/main" id="{2A0C97E6-6438-9459-343B-2A80E22A9640}"/>
              </a:ext>
            </a:extLst>
          </p:cNvPr>
          <p:cNvPicPr>
            <a:picLocks noChangeAspect="1"/>
          </p:cNvPicPr>
          <p:nvPr/>
        </p:nvPicPr>
        <p:blipFill>
          <a:blip r:embed="rId3"/>
          <a:stretch>
            <a:fillRect/>
          </a:stretch>
        </p:blipFill>
        <p:spPr>
          <a:xfrm>
            <a:off x="3733800" y="4532929"/>
            <a:ext cx="4494776" cy="1639271"/>
          </a:xfrm>
          <a:prstGeom prst="rect">
            <a:avLst/>
          </a:prstGeom>
        </p:spPr>
      </p:pic>
    </p:spTree>
    <p:extLst>
      <p:ext uri="{BB962C8B-B14F-4D97-AF65-F5344CB8AC3E}">
        <p14:creationId xmlns:p14="http://schemas.microsoft.com/office/powerpoint/2010/main" val="10356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058401" cy="5257800"/>
          </a:xfrm>
        </p:spPr>
        <p:txBody>
          <a:bodyPr>
            <a:normAutofit/>
          </a:bodyPr>
          <a:lstStyle/>
          <a:p>
            <a:pPr marL="0" indent="0"/>
            <a:r>
              <a:rPr lang="en-US" sz="3200" dirty="0">
                <a:latin typeface="Calibri" panose="020F0502020204030204" pitchFamily="34" charset="0"/>
                <a:cs typeface="Calibri" panose="020F0502020204030204" pitchFamily="34" charset="0"/>
              </a:rPr>
              <a:t>Reshape the distribution instead of truncating it</a:t>
            </a:r>
          </a:p>
          <a:p>
            <a:pPr marL="0" indent="0"/>
            <a:r>
              <a:rPr lang="en-US" sz="3200" dirty="0"/>
              <a:t>Intuition from thermodynamics, </a:t>
            </a:r>
          </a:p>
          <a:p>
            <a:pPr marL="457200" indent="-457200">
              <a:buFont typeface="Arial" panose="020B0604020202020204" pitchFamily="34" charset="0"/>
              <a:buChar char="•"/>
            </a:pPr>
            <a:r>
              <a:rPr lang="en-US" dirty="0"/>
              <a:t>a system at high temperature is flexible and can explore many possible states,</a:t>
            </a:r>
          </a:p>
          <a:p>
            <a:pPr marL="457200" indent="-457200">
              <a:buFont typeface="Arial" panose="020B0604020202020204" pitchFamily="34" charset="0"/>
              <a:buChar char="•"/>
            </a:pPr>
            <a:r>
              <a:rPr lang="en-US" dirty="0"/>
              <a:t>a system at lower temperature is likely to explore a subset of lower energy (better) states.</a:t>
            </a:r>
          </a:p>
          <a:p>
            <a:pPr marL="0" indent="0"/>
            <a:endParaRPr lang="en-US" dirty="0"/>
          </a:p>
          <a:p>
            <a:pPr marL="0" indent="0"/>
            <a:r>
              <a:rPr lang="en-US" dirty="0"/>
              <a:t> In </a:t>
            </a:r>
            <a:r>
              <a:rPr lang="en-US" b="1" dirty="0"/>
              <a:t>low-temperature sampling</a:t>
            </a:r>
            <a:r>
              <a:rPr lang="en-US" dirty="0"/>
              <a:t>,  (</a:t>
            </a:r>
            <a:r>
              <a:rPr lang="el-GR" dirty="0">
                <a:latin typeface="Calibri" panose="020F0502020204030204" pitchFamily="34" charset="0"/>
                <a:cs typeface="Calibri" panose="020F0502020204030204" pitchFamily="34" charset="0"/>
              </a:rPr>
              <a:t>τ ≤ 1</a:t>
            </a:r>
            <a:r>
              <a:rPr lang="en-US" dirty="0">
                <a:latin typeface="Calibri" panose="020F0502020204030204" pitchFamily="34" charset="0"/>
                <a:cs typeface="Calibri" panose="020F0502020204030204" pitchFamily="34" charset="0"/>
              </a:rPr>
              <a:t>) </a:t>
            </a:r>
            <a:r>
              <a:rPr lang="en-US" dirty="0"/>
              <a:t>we smoothly</a:t>
            </a:r>
          </a:p>
          <a:p>
            <a:pPr marL="457200" indent="-457200">
              <a:buFont typeface="Arial" panose="020B0604020202020204" pitchFamily="34" charset="0"/>
              <a:buChar char="•"/>
            </a:pPr>
            <a:r>
              <a:rPr lang="en-US" dirty="0"/>
              <a:t>increase the probability of the most probable words</a:t>
            </a:r>
          </a:p>
          <a:p>
            <a:pPr marL="457200" indent="-457200">
              <a:buFont typeface="Arial" panose="020B0604020202020204" pitchFamily="34" charset="0"/>
              <a:buChar char="•"/>
            </a:pPr>
            <a:r>
              <a:rPr lang="en-US" dirty="0"/>
              <a:t>decrease the probability of the rare words. </a:t>
            </a:r>
            <a:endParaRPr lang="en-US" sz="3200" dirty="0"/>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Tree>
    <p:extLst>
      <p:ext uri="{BB962C8B-B14F-4D97-AF65-F5344CB8AC3E}">
        <p14:creationId xmlns:p14="http://schemas.microsoft.com/office/powerpoint/2010/main" val="379997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485115" cy="5257800"/>
          </a:xfrm>
        </p:spPr>
        <p:txBody>
          <a:bodyPr>
            <a:normAutofit/>
          </a:bodyPr>
          <a:lstStyle/>
          <a:p>
            <a:r>
              <a:rPr lang="en-US" sz="3600" dirty="0">
                <a:effectLst/>
                <a:latin typeface="Calibri" panose="020F0502020204030204" pitchFamily="34" charset="0"/>
                <a:cs typeface="Calibri" panose="020F0502020204030204" pitchFamily="34" charset="0"/>
              </a:rPr>
              <a:t>Divide the logit by a temperature parameter </a:t>
            </a:r>
            <a:r>
              <a:rPr lang="el-GR" sz="3600" dirty="0">
                <a:effectLst/>
                <a:latin typeface="Calibri" panose="020F0502020204030204" pitchFamily="34" charset="0"/>
                <a:cs typeface="Calibri" panose="020F0502020204030204" pitchFamily="34" charset="0"/>
              </a:rPr>
              <a:t>τ </a:t>
            </a:r>
            <a:r>
              <a:rPr lang="en-US" sz="3600" dirty="0">
                <a:effectLst/>
                <a:latin typeface="Calibri" panose="020F0502020204030204" pitchFamily="34" charset="0"/>
                <a:cs typeface="Calibri" panose="020F0502020204030204" pitchFamily="34" charset="0"/>
              </a:rPr>
              <a:t>before passing it through the </a:t>
            </a:r>
            <a:r>
              <a:rPr lang="en-US" sz="3600" dirty="0" err="1">
                <a:effectLst/>
                <a:latin typeface="Calibri" panose="020F0502020204030204" pitchFamily="34" charset="0"/>
                <a:cs typeface="Calibri" panose="020F0502020204030204" pitchFamily="34" charset="0"/>
              </a:rPr>
              <a:t>softmax</a:t>
            </a:r>
            <a:r>
              <a:rPr lang="en-US" sz="3600" dirty="0">
                <a:latin typeface="Calibri" panose="020F0502020204030204" pitchFamily="34" charset="0"/>
                <a:cs typeface="Calibri" panose="020F0502020204030204" pitchFamily="34" charset="0"/>
              </a:rPr>
              <a:t>.</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Instead of</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We do  </a:t>
            </a: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4" name="Picture 3">
            <a:extLst>
              <a:ext uri="{FF2B5EF4-FFF2-40B4-BE49-F238E27FC236}">
                <a16:creationId xmlns:a16="http://schemas.microsoft.com/office/drawing/2014/main" id="{1BCE8FFC-E316-19B6-BABB-497FA79262FE}"/>
              </a:ext>
            </a:extLst>
          </p:cNvPr>
          <p:cNvPicPr>
            <a:picLocks noChangeAspect="1"/>
          </p:cNvPicPr>
          <p:nvPr/>
        </p:nvPicPr>
        <p:blipFill>
          <a:blip r:embed="rId3"/>
          <a:stretch>
            <a:fillRect/>
          </a:stretch>
        </p:blipFill>
        <p:spPr>
          <a:xfrm>
            <a:off x="2971800" y="3604846"/>
            <a:ext cx="5029201" cy="967154"/>
          </a:xfrm>
          <a:prstGeom prst="rect">
            <a:avLst/>
          </a:prstGeom>
        </p:spPr>
      </p:pic>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4"/>
          <a:stretch>
            <a:fillRect/>
          </a:stretch>
        </p:blipFill>
        <p:spPr>
          <a:xfrm>
            <a:off x="3276600" y="5295900"/>
            <a:ext cx="5287108" cy="838200"/>
          </a:xfrm>
          <a:prstGeom prst="rect">
            <a:avLst/>
          </a:prstGeom>
        </p:spPr>
      </p:pic>
      <p:cxnSp>
        <p:nvCxnSpPr>
          <p:cNvPr id="7" name="Straight Connector 6">
            <a:extLst>
              <a:ext uri="{FF2B5EF4-FFF2-40B4-BE49-F238E27FC236}">
                <a16:creationId xmlns:a16="http://schemas.microsoft.com/office/drawing/2014/main" id="{16FBE5E5-7FD3-77F2-0F10-E0BA8F55ADB1}"/>
              </a:ext>
            </a:extLst>
          </p:cNvPr>
          <p:cNvCxnSpPr>
            <a:cxnSpLocks/>
          </p:cNvCxnSpPr>
          <p:nvPr/>
        </p:nvCxnSpPr>
        <p:spPr>
          <a:xfrm>
            <a:off x="2814841" y="4062046"/>
            <a:ext cx="533855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90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883922" y="2590800"/>
            <a:ext cx="10485115" cy="4107597"/>
          </a:xfrm>
        </p:spPr>
        <p:txBody>
          <a:bodyPr>
            <a:normAutofit/>
          </a:bodyPr>
          <a:lstStyle/>
          <a:p>
            <a:r>
              <a:rPr lang="en-US" sz="3600" dirty="0">
                <a:effectLst/>
                <a:latin typeface="Calibri" panose="020F0502020204030204" pitchFamily="34" charset="0"/>
                <a:cs typeface="Calibri" panose="020F0502020204030204" pitchFamily="34" charset="0"/>
              </a:rPr>
              <a:t>Why does this work?</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When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close to 1 the distribution doesn’t change much. </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lower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the larger the scores being passed to the </a:t>
            </a:r>
            <a:r>
              <a:rPr lang="en-US" dirty="0" err="1">
                <a:effectLst/>
                <a:latin typeface="Calibri" panose="020F0502020204030204" pitchFamily="34" charset="0"/>
                <a:cs typeface="Calibri" panose="020F0502020204030204" pitchFamily="34" charset="0"/>
              </a:rPr>
              <a:t>softmax</a:t>
            </a:r>
            <a:endParaRPr lang="en-US" dirty="0">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S</a:t>
            </a:r>
            <a:r>
              <a:rPr lang="en-US" dirty="0" err="1">
                <a:effectLst/>
                <a:latin typeface="Calibri" panose="020F0502020204030204" pitchFamily="34" charset="0"/>
                <a:cs typeface="Calibri" panose="020F0502020204030204" pitchFamily="34" charset="0"/>
              </a:rPr>
              <a:t>oftmax</a:t>
            </a:r>
            <a:r>
              <a:rPr lang="en-US" dirty="0">
                <a:effectLst/>
                <a:latin typeface="Calibri" panose="020F0502020204030204" pitchFamily="34" charset="0"/>
                <a:cs typeface="Calibri" panose="020F0502020204030204" pitchFamily="34" charset="0"/>
              </a:rPr>
              <a:t> pushes high values toward 1 and low values toward 0.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Large inputs pushes high-probability words higher and low probability word lower,  making the distribution more greedy.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As </a:t>
            </a:r>
            <a:r>
              <a:rPr lang="el-GR" dirty="0">
                <a:effectLst/>
                <a:latin typeface="Calibri" panose="020F0502020204030204" pitchFamily="34" charset="0"/>
                <a:cs typeface="Calibri" panose="020F0502020204030204" pitchFamily="34" charset="0"/>
              </a:rPr>
              <a:t>τ </a:t>
            </a:r>
            <a:r>
              <a:rPr lang="en-US" dirty="0">
                <a:latin typeface="Calibri" panose="020F0502020204030204" pitchFamily="34" charset="0"/>
                <a:cs typeface="Calibri" panose="020F0502020204030204" pitchFamily="34" charset="0"/>
              </a:rPr>
              <a:t>approaches</a:t>
            </a:r>
            <a:r>
              <a:rPr lang="en-US" dirty="0">
                <a:effectLst/>
                <a:latin typeface="Calibri" panose="020F0502020204030204" pitchFamily="34" charset="0"/>
                <a:cs typeface="Calibri" panose="020F0502020204030204" pitchFamily="34" charset="0"/>
              </a:rPr>
              <a:t> 0, the probability of most likely word approaches 1 </a:t>
            </a:r>
            <a:endParaRPr lang="en-US"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3"/>
          <a:stretch>
            <a:fillRect/>
          </a:stretch>
        </p:blipFill>
        <p:spPr>
          <a:xfrm>
            <a:off x="3200400" y="1181100"/>
            <a:ext cx="5287108" cy="838200"/>
          </a:xfrm>
          <a:prstGeom prst="rect">
            <a:avLst/>
          </a:prstGeom>
        </p:spPr>
      </p:pic>
      <p:sp>
        <p:nvSpPr>
          <p:cNvPr id="8" name="TextBox 7">
            <a:extLst>
              <a:ext uri="{FF2B5EF4-FFF2-40B4-BE49-F238E27FC236}">
                <a16:creationId xmlns:a16="http://schemas.microsoft.com/office/drawing/2014/main" id="{2E81F9F2-F803-FEFF-CF1B-D37C24ACDBC1}"/>
              </a:ext>
            </a:extLst>
          </p:cNvPr>
          <p:cNvSpPr txBox="1"/>
          <p:nvPr/>
        </p:nvSpPr>
        <p:spPr>
          <a:xfrm>
            <a:off x="8763000" y="351591"/>
            <a:ext cx="2709333" cy="523220"/>
          </a:xfrm>
          <a:prstGeom prst="rect">
            <a:avLst/>
          </a:prstGeom>
          <a:noFill/>
        </p:spPr>
        <p:txBody>
          <a:bodyPr wrap="square">
            <a:spAutoFit/>
          </a:bodyPr>
          <a:lstStyle/>
          <a:p>
            <a:r>
              <a:rPr lang="en-US" sz="2800" dirty="0">
                <a:effectLst/>
                <a:latin typeface="Calibri" panose="020F0502020204030204" pitchFamily="34" charset="0"/>
                <a:cs typeface="Calibri" panose="020F0502020204030204" pitchFamily="34" charset="0"/>
              </a:rPr>
              <a:t>0 </a:t>
            </a:r>
            <a:r>
              <a:rPr lang="el-GR" sz="2800" dirty="0">
                <a:effectLst/>
                <a:latin typeface="Calibri" panose="020F0502020204030204" pitchFamily="34" charset="0"/>
                <a:cs typeface="Calibri" panose="020F0502020204030204" pitchFamily="34" charset="0"/>
              </a:rPr>
              <a:t>≤</a:t>
            </a:r>
            <a:r>
              <a:rPr lang="en-US" sz="2800" dirty="0">
                <a:effectLst/>
                <a:latin typeface="Calibri" panose="020F0502020204030204" pitchFamily="34" charset="0"/>
                <a:cs typeface="Calibri" panose="020F0502020204030204" pitchFamily="34" charset="0"/>
              </a:rPr>
              <a:t> </a:t>
            </a:r>
            <a:r>
              <a:rPr lang="el-GR" sz="2800" dirty="0">
                <a:effectLst/>
                <a:latin typeface="Calibri" panose="020F0502020204030204" pitchFamily="34" charset="0"/>
                <a:cs typeface="Calibri" panose="020F0502020204030204" pitchFamily="34" charset="0"/>
              </a:rPr>
              <a:t>τ ≤ 1 </a:t>
            </a:r>
            <a:endParaRPr lang="en-US" sz="2800" dirty="0"/>
          </a:p>
        </p:txBody>
      </p:sp>
    </p:spTree>
    <p:extLst>
      <p:ext uri="{BB962C8B-B14F-4D97-AF65-F5344CB8AC3E}">
        <p14:creationId xmlns:p14="http://schemas.microsoft.com/office/powerpoint/2010/main" val="35930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0F78A-FCFE-6650-D630-9AA52517DF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5EA759-5314-ABB7-9D86-0CFE88FF275A}"/>
              </a:ext>
            </a:extLst>
          </p:cNvPr>
          <p:cNvSpPr>
            <a:spLocks noGrp="1"/>
          </p:cNvSpPr>
          <p:nvPr>
            <p:ph type="title"/>
          </p:nvPr>
        </p:nvSpPr>
        <p:spPr>
          <a:xfrm>
            <a:off x="228600" y="616679"/>
            <a:ext cx="3657600" cy="2286000"/>
          </a:xfrm>
        </p:spPr>
        <p:txBody>
          <a:bodyPr>
            <a:normAutofit/>
          </a:bodyPr>
          <a:lstStyle/>
          <a:p>
            <a:pPr algn="ctr"/>
            <a:r>
              <a:rPr lang="en-US" sz="4400" b="1" dirty="0"/>
              <a:t>PRETRAINING</a:t>
            </a:r>
          </a:p>
        </p:txBody>
      </p:sp>
      <p:sp>
        <p:nvSpPr>
          <p:cNvPr id="5" name="Content Placeholder 4">
            <a:extLst>
              <a:ext uri="{FF2B5EF4-FFF2-40B4-BE49-F238E27FC236}">
                <a16:creationId xmlns:a16="http://schemas.microsoft.com/office/drawing/2014/main" id="{BB97EEF2-8272-0138-3384-FCF89BC45F3C}"/>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6F182F3-E865-0349-F18C-6A92DFE54CD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149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7132-D67C-6D45-A40D-C669ADC851F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709228F-633D-08B3-1A1F-50C26EBA9189}"/>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07417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dirty="0">
                <a:latin typeface="Calibri" panose="020F0502020204030204" pitchFamily="34" charset="0"/>
                <a:cs typeface="Calibri" panose="020F0502020204030204" pitchFamily="34" charset="0"/>
              </a:rPr>
              <a:t>Pretraining = </a:t>
            </a:r>
            <a:r>
              <a:rPr lang="en-US" sz="3600"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230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C4858-ED37-51E7-588D-5C4ECBDE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09A83-026B-5552-CBB3-963814C15552}"/>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B4BFE4AC-7094-25DD-B5EC-9E27E1E0A042}"/>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b="1" dirty="0">
                <a:latin typeface="Calibri" panose="020F0502020204030204" pitchFamily="34" charset="0"/>
                <a:cs typeface="Calibri" panose="020F0502020204030204" pitchFamily="34" charset="0"/>
              </a:rPr>
              <a:t>Pretraining = </a:t>
            </a:r>
            <a:r>
              <a:rPr lang="en-US" sz="3600" b="1"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3633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Self-supervised training algorithm</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200"/>
            <a:ext cx="10744200" cy="4572000"/>
          </a:xfrm>
        </p:spPr>
        <p:txBody>
          <a:bodyPr>
            <a:normAutofit lnSpcReduction="10000"/>
          </a:bodyPr>
          <a:lstStyle/>
          <a:p>
            <a:r>
              <a:rPr lang="en-US" sz="3600" dirty="0"/>
              <a:t>We just train them to predict the next word!</a:t>
            </a:r>
          </a:p>
          <a:p>
            <a:pPr marL="457200" indent="-457200">
              <a:buFont typeface="+mj-lt"/>
              <a:buAutoNum type="arabicPeriod"/>
            </a:pPr>
            <a:r>
              <a:rPr lang="en-US" sz="3600" dirty="0">
                <a:effectLst/>
                <a:latin typeface="Calibri" panose="020F0502020204030204" pitchFamily="34" charset="0"/>
                <a:cs typeface="Calibri" panose="020F0502020204030204" pitchFamily="34" charset="0"/>
              </a:rPr>
              <a:t>Take a corpus of text </a:t>
            </a:r>
          </a:p>
          <a:p>
            <a:pPr marL="457200" indent="-457200">
              <a:buFont typeface="+mj-lt"/>
              <a:buAutoNum type="arabicPeriod"/>
            </a:pPr>
            <a:r>
              <a:rPr lang="en-US" sz="3600" dirty="0">
                <a:latin typeface="Calibri" panose="020F0502020204030204" pitchFamily="34" charset="0"/>
                <a:cs typeface="Calibri" panose="020F0502020204030204" pitchFamily="34" charset="0"/>
              </a:rPr>
              <a:t>A</a:t>
            </a:r>
            <a:r>
              <a:rPr lang="en-US" sz="3600" dirty="0">
                <a:effectLst/>
                <a:latin typeface="Calibri" panose="020F0502020204030204" pitchFamily="34" charset="0"/>
                <a:cs typeface="Calibri" panose="020F0502020204030204" pitchFamily="34" charset="0"/>
              </a:rPr>
              <a:t>t each time step </a:t>
            </a:r>
            <a:r>
              <a:rPr lang="en-US" sz="3600" i="1" dirty="0">
                <a:effectLst/>
                <a:latin typeface="Calibri" panose="020F0502020204030204" pitchFamily="34" charset="0"/>
                <a:cs typeface="Calibri" panose="020F0502020204030204" pitchFamily="34" charset="0"/>
              </a:rPr>
              <a:t>t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ask the model to predict the next word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train the model using gradient descent to minimize the error in this prediction</a:t>
            </a:r>
          </a:p>
          <a:p>
            <a:pPr marL="396845" lvl="1" indent="0">
              <a:buNone/>
            </a:pPr>
            <a:endParaRPr lang="en-US" sz="3200" dirty="0">
              <a:latin typeface="Calibri" panose="020F0502020204030204" pitchFamily="34" charset="0"/>
              <a:cs typeface="Calibri" panose="020F0502020204030204" pitchFamily="34" charset="0"/>
            </a:endParaRPr>
          </a:p>
          <a:p>
            <a:pPr marL="396845" lvl="1" indent="0">
              <a:buNone/>
            </a:pPr>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Self-supervised</a:t>
            </a:r>
            <a:r>
              <a:rPr lang="en-US" sz="3200" dirty="0">
                <a:latin typeface="Calibri" panose="020F0502020204030204" pitchFamily="34" charset="0"/>
                <a:cs typeface="Calibri" panose="020F0502020204030204" pitchFamily="34" charset="0"/>
              </a:rPr>
              <a:t>" because it just uses the next word as the label!</a:t>
            </a:r>
          </a:p>
          <a:p>
            <a:endParaRPr lang="en-US" sz="2400" dirty="0"/>
          </a:p>
          <a:p>
            <a:endParaRPr lang="en-US" sz="3600" dirty="0"/>
          </a:p>
        </p:txBody>
      </p:sp>
      <p:sp>
        <p:nvSpPr>
          <p:cNvPr id="4" name="Rounded Rectangular Callout 3">
            <a:extLst>
              <a:ext uri="{FF2B5EF4-FFF2-40B4-BE49-F238E27FC236}">
                <a16:creationId xmlns:a16="http://schemas.microsoft.com/office/drawing/2014/main" id="{F5DD155C-8E88-DA0C-E535-63170E2DA65C}"/>
              </a:ext>
            </a:extLst>
          </p:cNvPr>
          <p:cNvSpPr/>
          <p:nvPr/>
        </p:nvSpPr>
        <p:spPr>
          <a:xfrm>
            <a:off x="3962400" y="5791200"/>
            <a:ext cx="5486400" cy="762000"/>
          </a:xfrm>
          <a:prstGeom prst="wedgeRoundRectCallout">
            <a:avLst>
              <a:gd name="adj1" fmla="val -59969"/>
              <a:gd name="adj2" fmla="val -9784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rgbClr val="0070C0"/>
                </a:solidFill>
              </a:rPr>
              <a:t>Do you think this is a good name?</a:t>
            </a:r>
          </a:p>
        </p:txBody>
      </p:sp>
    </p:spTree>
    <p:extLst>
      <p:ext uri="{BB962C8B-B14F-4D97-AF65-F5344CB8AC3E}">
        <p14:creationId xmlns:p14="http://schemas.microsoft.com/office/powerpoint/2010/main" val="63588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language model training: loss</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199"/>
            <a:ext cx="10896600" cy="5410201"/>
          </a:xfrm>
        </p:spPr>
        <p:txBody>
          <a:bodyPr>
            <a:normAutofit/>
          </a:bodyPr>
          <a:lstStyle/>
          <a:p>
            <a:pPr marL="571500" indent="-571500">
              <a:buFont typeface="Arial" panose="020B0604020202020204" pitchFamily="34" charset="0"/>
              <a:buChar char="•"/>
            </a:pPr>
            <a:r>
              <a:rPr lang="en-US" sz="3600" dirty="0"/>
              <a:t>Same loss function: </a:t>
            </a:r>
            <a:r>
              <a:rPr lang="en-US" sz="3600" b="1" dirty="0"/>
              <a:t>cross-entropy loss</a:t>
            </a:r>
          </a:p>
          <a:p>
            <a:pPr marL="968345" lvl="1" indent="-571500">
              <a:buFont typeface="Arial" panose="020B0604020202020204" pitchFamily="34" charset="0"/>
              <a:buChar char="•"/>
            </a:pPr>
            <a:r>
              <a:rPr lang="en-US" sz="3200" dirty="0"/>
              <a:t>We want the model to assign a high probability to the true word </a:t>
            </a:r>
            <a:r>
              <a:rPr lang="en-US" sz="3200" i="1" dirty="0"/>
              <a:t>w</a:t>
            </a:r>
          </a:p>
          <a:p>
            <a:pPr marL="968345" lvl="1" indent="-571500">
              <a:buFont typeface="Arial" panose="020B0604020202020204" pitchFamily="34" charset="0"/>
              <a:buChar char="•"/>
            </a:pPr>
            <a:r>
              <a:rPr lang="en-US" sz="3200" dirty="0"/>
              <a:t>We want loss to be high if the model assigns too low a probability to </a:t>
            </a:r>
            <a:r>
              <a:rPr lang="en-US" sz="3200" i="1" dirty="0"/>
              <a:t>w</a:t>
            </a:r>
          </a:p>
          <a:p>
            <a:pPr marL="571500" indent="-571500">
              <a:buFont typeface="Arial" panose="020B0604020202020204" pitchFamily="34" charset="0"/>
              <a:buChar char="•"/>
            </a:pPr>
            <a:r>
              <a:rPr lang="en-US" sz="3600" dirty="0"/>
              <a:t>CE Loss: The negative log probability that the model assigns to the true next word </a:t>
            </a:r>
            <a:r>
              <a:rPr lang="en-US" sz="3600" i="1" dirty="0"/>
              <a:t>w</a:t>
            </a:r>
          </a:p>
          <a:p>
            <a:pPr marL="968345" lvl="1" indent="-571500">
              <a:buFont typeface="Arial" panose="020B0604020202020204" pitchFamily="34" charset="0"/>
              <a:buChar char="•"/>
            </a:pPr>
            <a:r>
              <a:rPr lang="en-US" sz="3200" dirty="0"/>
              <a:t>If the model assigns too low a probability to </a:t>
            </a:r>
            <a:r>
              <a:rPr lang="en-US" sz="3200" i="1" dirty="0"/>
              <a:t>w</a:t>
            </a:r>
          </a:p>
          <a:p>
            <a:pPr marL="968345" lvl="1" indent="-571500">
              <a:buFont typeface="Arial" panose="020B0604020202020204" pitchFamily="34" charset="0"/>
              <a:buChar char="•"/>
            </a:pPr>
            <a:r>
              <a:rPr lang="en-US" sz="3200" dirty="0"/>
              <a:t>We move the model weights in the direction that assigns a higher probability to </a:t>
            </a:r>
            <a:r>
              <a:rPr lang="en-US" sz="3200" i="1" dirty="0"/>
              <a:t>w</a:t>
            </a:r>
          </a:p>
          <a:p>
            <a:endParaRPr lang="en-US" sz="3600" dirty="0"/>
          </a:p>
        </p:txBody>
      </p:sp>
    </p:spTree>
    <p:extLst>
      <p:ext uri="{BB962C8B-B14F-4D97-AF65-F5344CB8AC3E}">
        <p14:creationId xmlns:p14="http://schemas.microsoft.com/office/powerpoint/2010/main" val="4108536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619-7BD4-4C5C-A33C-0593F6CDEE3D}"/>
              </a:ext>
            </a:extLst>
          </p:cNvPr>
          <p:cNvSpPr>
            <a:spLocks noGrp="1"/>
          </p:cNvSpPr>
          <p:nvPr>
            <p:ph type="title"/>
          </p:nvPr>
        </p:nvSpPr>
        <p:spPr/>
        <p:txBody>
          <a:bodyPr/>
          <a:lstStyle/>
          <a:p>
            <a:r>
              <a:rPr lang="en-US" dirty="0"/>
              <a:t>Cross-entropy loss for language modeling</a:t>
            </a:r>
          </a:p>
        </p:txBody>
      </p:sp>
      <p:sp>
        <p:nvSpPr>
          <p:cNvPr id="3" name="Content Placeholder 2">
            <a:extLst>
              <a:ext uri="{FF2B5EF4-FFF2-40B4-BE49-F238E27FC236}">
                <a16:creationId xmlns:a16="http://schemas.microsoft.com/office/drawing/2014/main" id="{4EDF3B35-8C3A-4FFA-8037-6F4F2EC7C137}"/>
              </a:ext>
            </a:extLst>
          </p:cNvPr>
          <p:cNvSpPr>
            <a:spLocks noGrp="1"/>
          </p:cNvSpPr>
          <p:nvPr>
            <p:ph idx="1"/>
          </p:nvPr>
        </p:nvSpPr>
        <p:spPr>
          <a:xfrm>
            <a:off x="1097285" y="1600200"/>
            <a:ext cx="10789915" cy="4572000"/>
          </a:xfrm>
        </p:spPr>
        <p:txBody>
          <a:bodyPr>
            <a:normAutofit lnSpcReduction="10000"/>
          </a:bodyPr>
          <a:lstStyle/>
          <a:p>
            <a:r>
              <a:rPr lang="en-US" sz="2400" b="1" dirty="0">
                <a:effectLst/>
                <a:latin typeface="Calibri" panose="020F0502020204030204" pitchFamily="34" charset="0"/>
                <a:cs typeface="Calibri" panose="020F0502020204030204" pitchFamily="34" charset="0"/>
              </a:rPr>
              <a:t>CE loss</a:t>
            </a:r>
            <a:r>
              <a:rPr lang="en-US" sz="2400" dirty="0">
                <a:effectLst/>
                <a:latin typeface="Calibri" panose="020F0502020204030204" pitchFamily="34" charset="0"/>
                <a:cs typeface="Calibri" panose="020F0502020204030204" pitchFamily="34" charset="0"/>
              </a:rPr>
              <a:t>: difference between the </a:t>
            </a:r>
            <a:r>
              <a:rPr lang="en-US" sz="2400" dirty="0">
                <a:effectLst/>
                <a:highlight>
                  <a:srgbClr val="FFFF00"/>
                </a:highlight>
                <a:latin typeface="Calibri" panose="020F0502020204030204" pitchFamily="34" charset="0"/>
                <a:cs typeface="Calibri" panose="020F0502020204030204" pitchFamily="34" charset="0"/>
              </a:rPr>
              <a:t>correct</a:t>
            </a:r>
            <a:r>
              <a:rPr lang="en-US" sz="2400" dirty="0">
                <a:effectLst/>
                <a:latin typeface="Calibri" panose="020F0502020204030204" pitchFamily="34" charset="0"/>
                <a:cs typeface="Calibri" panose="020F0502020204030204" pitchFamily="34" charset="0"/>
              </a:rPr>
              <a:t> probability distribution and the </a:t>
            </a:r>
            <a:r>
              <a:rPr lang="en-US" sz="2400" dirty="0">
                <a:effectLst/>
                <a:highlight>
                  <a:srgbClr val="FFFF00"/>
                </a:highlight>
                <a:latin typeface="Calibri" panose="020F0502020204030204" pitchFamily="34" charset="0"/>
                <a:cs typeface="Calibri" panose="020F0502020204030204" pitchFamily="34" charset="0"/>
              </a:rPr>
              <a:t>predicted</a:t>
            </a:r>
            <a:r>
              <a:rPr lang="en-US" sz="2400" dirty="0">
                <a:effectLst/>
                <a:latin typeface="Calibri" panose="020F0502020204030204" pitchFamily="34" charset="0"/>
                <a:cs typeface="Calibri" panose="020F0502020204030204" pitchFamily="34" charset="0"/>
              </a:rPr>
              <a:t> distribution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The correct distribution </a:t>
            </a:r>
            <a:r>
              <a:rPr lang="en-US" b="1" dirty="0" err="1">
                <a:effectLst/>
                <a:latin typeface="Calibri" panose="020F0502020204030204" pitchFamily="34" charset="0"/>
                <a:cs typeface="Calibri" panose="020F0502020204030204" pitchFamily="34" charset="0"/>
              </a:rPr>
              <a:t>y</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knows the next word, so is 1 for the actual next word and 0 for the others.</a:t>
            </a:r>
          </a:p>
          <a:p>
            <a:r>
              <a:rPr lang="en-US" dirty="0">
                <a:effectLst/>
                <a:latin typeface="Calibri" panose="020F0502020204030204" pitchFamily="34" charset="0"/>
                <a:cs typeface="Calibri" panose="020F0502020204030204" pitchFamily="34" charset="0"/>
              </a:rPr>
              <a:t>So in this sum, all terms get multiplied by zero except one: the log the model assigns to the correct next word, so:</a:t>
            </a:r>
          </a:p>
          <a:p>
            <a:endParaRPr lang="en-US" sz="2400" dirty="0">
              <a:latin typeface="Calibri" panose="020F0502020204030204" pitchFamily="34" charset="0"/>
              <a:cs typeface="Calibri" panose="020F0502020204030204" pitchFamily="34" charset="0"/>
            </a:endParaRPr>
          </a:p>
          <a:p>
            <a:r>
              <a:rPr lang="en-US" sz="1800" dirty="0">
                <a:effectLst/>
                <a:latin typeface="NimbusRomNo9L"/>
              </a:rPr>
              <a:t> </a:t>
            </a:r>
            <a:endParaRPr lang="en-US" sz="1600" dirty="0"/>
          </a:p>
          <a:p>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FA993267-2C99-C0BB-DAF3-ECE25891481F}"/>
              </a:ext>
            </a:extLst>
          </p:cNvPr>
          <p:cNvPicPr>
            <a:picLocks noChangeAspect="1"/>
          </p:cNvPicPr>
          <p:nvPr/>
        </p:nvPicPr>
        <p:blipFill>
          <a:blip r:embed="rId2"/>
          <a:stretch>
            <a:fillRect/>
          </a:stretch>
        </p:blipFill>
        <p:spPr>
          <a:xfrm>
            <a:off x="3649980" y="2278753"/>
            <a:ext cx="4953000" cy="1133314"/>
          </a:xfrm>
          <a:prstGeom prst="rect">
            <a:avLst/>
          </a:prstGeom>
        </p:spPr>
      </p:pic>
      <p:pic>
        <p:nvPicPr>
          <p:cNvPr id="5" name="Picture 4">
            <a:extLst>
              <a:ext uri="{FF2B5EF4-FFF2-40B4-BE49-F238E27FC236}">
                <a16:creationId xmlns:a16="http://schemas.microsoft.com/office/drawing/2014/main" id="{797AC57B-F50D-9E5F-C036-911F72B1A6FA}"/>
              </a:ext>
            </a:extLst>
          </p:cNvPr>
          <p:cNvPicPr>
            <a:picLocks noChangeAspect="1"/>
          </p:cNvPicPr>
          <p:nvPr/>
        </p:nvPicPr>
        <p:blipFill>
          <a:blip r:embed="rId3"/>
          <a:stretch>
            <a:fillRect/>
          </a:stretch>
        </p:blipFill>
        <p:spPr>
          <a:xfrm>
            <a:off x="3444875" y="5466738"/>
            <a:ext cx="5810250" cy="762000"/>
          </a:xfrm>
          <a:prstGeom prst="rect">
            <a:avLst/>
          </a:prstGeom>
        </p:spPr>
      </p:pic>
      <p:cxnSp>
        <p:nvCxnSpPr>
          <p:cNvPr id="9" name="Straight Connector 8">
            <a:extLst>
              <a:ext uri="{FF2B5EF4-FFF2-40B4-BE49-F238E27FC236}">
                <a16:creationId xmlns:a16="http://schemas.microsoft.com/office/drawing/2014/main" id="{01DDA961-04B4-29B7-89D3-8A36ED55F2A4}"/>
              </a:ext>
            </a:extLst>
          </p:cNvPr>
          <p:cNvCxnSpPr>
            <a:cxnSpLocks/>
            <a:endCxn id="16" idx="6"/>
          </p:cNvCxnSpPr>
          <p:nvPr/>
        </p:nvCxnSpPr>
        <p:spPr>
          <a:xfrm>
            <a:off x="5408509" y="1895811"/>
            <a:ext cx="941491" cy="390190"/>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DED5C2-D807-3B33-98ED-8C70082CAC8B}"/>
              </a:ext>
            </a:extLst>
          </p:cNvPr>
          <p:cNvCxnSpPr>
            <a:cxnSpLocks/>
          </p:cNvCxnSpPr>
          <p:nvPr/>
        </p:nvCxnSpPr>
        <p:spPr>
          <a:xfrm flipH="1">
            <a:off x="8477250" y="1972154"/>
            <a:ext cx="1779270" cy="349861"/>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E2DB58FF-03E7-BEF0-13C7-150194DFF067}"/>
              </a:ext>
            </a:extLst>
          </p:cNvPr>
          <p:cNvSpPr/>
          <p:nvPr/>
        </p:nvSpPr>
        <p:spPr>
          <a:xfrm>
            <a:off x="6161942"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55062C3E-92E0-F771-6543-9D0BB0FF34E2}"/>
              </a:ext>
            </a:extLst>
          </p:cNvPr>
          <p:cNvSpPr/>
          <p:nvPr/>
        </p:nvSpPr>
        <p:spPr>
          <a:xfrm>
            <a:off x="7587404"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042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8830-71A6-9407-BE6E-214D8C4294AA}"/>
              </a:ext>
            </a:extLst>
          </p:cNvPr>
          <p:cNvSpPr>
            <a:spLocks noGrp="1"/>
          </p:cNvSpPr>
          <p:nvPr>
            <p:ph type="title"/>
          </p:nvPr>
        </p:nvSpPr>
        <p:spPr/>
        <p:txBody>
          <a:bodyPr/>
          <a:lstStyle/>
          <a:p>
            <a:r>
              <a:rPr lang="en-US" dirty="0"/>
              <a:t>Teacher forcing</a:t>
            </a:r>
          </a:p>
        </p:txBody>
      </p:sp>
      <p:sp>
        <p:nvSpPr>
          <p:cNvPr id="3" name="Content Placeholder 2">
            <a:extLst>
              <a:ext uri="{FF2B5EF4-FFF2-40B4-BE49-F238E27FC236}">
                <a16:creationId xmlns:a16="http://schemas.microsoft.com/office/drawing/2014/main" id="{97BC3AC1-8CFF-5EEA-0B8E-58F5F825862D}"/>
              </a:ext>
            </a:extLst>
          </p:cNvPr>
          <p:cNvSpPr>
            <a:spLocks noGrp="1"/>
          </p:cNvSpPr>
          <p:nvPr>
            <p:ph idx="1"/>
          </p:nvPr>
        </p:nvSpPr>
        <p:spPr>
          <a:xfrm>
            <a:off x="1097285" y="1676400"/>
            <a:ext cx="10713715" cy="4495800"/>
          </a:xfrm>
        </p:spPr>
        <p:txBody>
          <a:bodyPr>
            <a:normAutofit/>
          </a:bodyPr>
          <a:lstStyle/>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At each token position </a:t>
            </a:r>
            <a:r>
              <a:rPr lang="en-US" sz="3200" i="1"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model </a:t>
            </a:r>
            <a:r>
              <a:rPr lang="en-US" sz="3200" dirty="0">
                <a:latin typeface="Calibri" panose="020F0502020204030204" pitchFamily="34" charset="0"/>
                <a:cs typeface="Calibri" panose="020F0502020204030204" pitchFamily="34" charset="0"/>
              </a:rPr>
              <a:t>sees correct</a:t>
            </a:r>
            <a:r>
              <a:rPr lang="en-US" sz="3200" dirty="0">
                <a:effectLst/>
                <a:latin typeface="Calibri" panose="020F0502020204030204" pitchFamily="34" charset="0"/>
                <a:cs typeface="Calibri" panose="020F0502020204030204" pitchFamily="34" charset="0"/>
              </a:rPr>
              <a:t> tokens </a:t>
            </a:r>
            <a:r>
              <a:rPr lang="en-US" sz="3200" i="1" dirty="0">
                <a:effectLst/>
                <a:latin typeface="Calibri" panose="020F0502020204030204" pitchFamily="34" charset="0"/>
                <a:cs typeface="Calibri" panose="020F0502020204030204" pitchFamily="34" charset="0"/>
              </a:rPr>
              <a:t>w</a:t>
            </a:r>
            <a:r>
              <a:rPr lang="en-US" sz="4400" baseline="-25000" dirty="0">
                <a:effectLst/>
                <a:latin typeface="Calibri" panose="020F0502020204030204" pitchFamily="34" charset="0"/>
                <a:cs typeface="Calibri" panose="020F0502020204030204" pitchFamily="34" charset="0"/>
              </a:rPr>
              <a:t>1:</a:t>
            </a:r>
            <a:r>
              <a:rPr lang="en-US" sz="4400" i="1" baseline="-25000"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a:t>
            </a:r>
          </a:p>
          <a:p>
            <a:pPr marL="854045" lvl="1" indent="-4572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Computes  loss (–log probability) for the next token </a:t>
            </a:r>
            <a:r>
              <a:rPr lang="en-US" sz="2800" i="1" dirty="0">
                <a:effectLst/>
                <a:latin typeface="Calibri" panose="020F0502020204030204" pitchFamily="34" charset="0"/>
                <a:cs typeface="Calibri" panose="020F0502020204030204" pitchFamily="34" charset="0"/>
              </a:rPr>
              <a:t>w</a:t>
            </a:r>
            <a:r>
              <a:rPr lang="en-US" sz="4000" i="1" baseline="-25000" dirty="0">
                <a:effectLst/>
                <a:latin typeface="Calibri" panose="020F0502020204030204" pitchFamily="34" charset="0"/>
                <a:cs typeface="Calibri" panose="020F0502020204030204" pitchFamily="34" charset="0"/>
              </a:rPr>
              <a:t>t</a:t>
            </a:r>
            <a:r>
              <a:rPr lang="en-US" sz="4000" baseline="-25000" dirty="0">
                <a:effectLst/>
                <a:latin typeface="Calibri" panose="020F0502020204030204" pitchFamily="34" charset="0"/>
                <a:cs typeface="Calibri" panose="020F0502020204030204" pitchFamily="34" charset="0"/>
              </a:rPr>
              <a:t>+1 </a:t>
            </a:r>
            <a:endParaRPr lang="en-US" sz="4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At next token position t+1 we ignore what model predicted for </a:t>
            </a:r>
            <a:r>
              <a:rPr lang="en-US" sz="3200" i="1" dirty="0">
                <a:effectLst/>
                <a:latin typeface="Calibri" panose="020F0502020204030204" pitchFamily="34" charset="0"/>
                <a:cs typeface="Calibri" panose="020F0502020204030204" pitchFamily="34" charset="0"/>
              </a:rPr>
              <a:t>w</a:t>
            </a:r>
            <a:r>
              <a:rPr lang="en-US" sz="3200" i="1" baseline="-25000" dirty="0">
                <a:effectLst/>
                <a:latin typeface="Calibri" panose="020F0502020204030204" pitchFamily="34" charset="0"/>
                <a:cs typeface="Calibri" panose="020F0502020204030204" pitchFamily="34" charset="0"/>
              </a:rPr>
              <a:t>t</a:t>
            </a:r>
            <a:r>
              <a:rPr lang="en-US" sz="3200" baseline="-25000" dirty="0">
                <a:effectLst/>
                <a:latin typeface="Calibri" panose="020F0502020204030204" pitchFamily="34" charset="0"/>
                <a:cs typeface="Calibri" panose="020F0502020204030204" pitchFamily="34" charset="0"/>
              </a:rPr>
              <a:t>+1 </a:t>
            </a:r>
          </a:p>
          <a:p>
            <a:pPr marL="854045" lvl="1"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Instead we take the </a:t>
            </a:r>
            <a:r>
              <a:rPr lang="en-US" sz="2800" b="1" dirty="0">
                <a:latin typeface="Calibri" panose="020F0502020204030204" pitchFamily="34" charset="0"/>
                <a:cs typeface="Calibri" panose="020F0502020204030204" pitchFamily="34" charset="0"/>
              </a:rPr>
              <a:t>correct</a:t>
            </a:r>
            <a:r>
              <a:rPr lang="en-US" sz="2800" dirty="0">
                <a:latin typeface="Calibri" panose="020F0502020204030204" pitchFamily="34" charset="0"/>
                <a:cs typeface="Calibri" panose="020F0502020204030204" pitchFamily="34" charset="0"/>
              </a:rPr>
              <a:t> word w</a:t>
            </a:r>
            <a:r>
              <a:rPr lang="en-US" sz="2800" baseline="-25000" dirty="0">
                <a:latin typeface="Calibri" panose="020F0502020204030204" pitchFamily="34" charset="0"/>
                <a:cs typeface="Calibri" panose="020F0502020204030204" pitchFamily="34" charset="0"/>
              </a:rPr>
              <a:t>t+1</a:t>
            </a:r>
            <a:r>
              <a:rPr lang="en-US" sz="2800" dirty="0">
                <a:effectLst/>
                <a:latin typeface="Calibri" panose="020F0502020204030204" pitchFamily="34" charset="0"/>
                <a:cs typeface="Calibri" panose="020F0502020204030204" pitchFamily="34" charset="0"/>
              </a:rPr>
              <a:t>, add it to context, move on</a:t>
            </a:r>
          </a:p>
          <a:p>
            <a:endParaRPr lang="en-US" sz="3600" baseline="-25000" dirty="0">
              <a:effectLst/>
              <a:latin typeface="Calibri" panose="020F0502020204030204" pitchFamily="34" charset="0"/>
              <a:cs typeface="Calibri" panose="020F0502020204030204" pitchFamily="34" charset="0"/>
            </a:endParaRPr>
          </a:p>
          <a:p>
            <a:endParaRPr lang="en-US" sz="3600" baseline="-25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288281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3D45-02B7-9DC8-F200-F8E4FBDEE2CE}"/>
              </a:ext>
            </a:extLst>
          </p:cNvPr>
          <p:cNvSpPr>
            <a:spLocks noGrp="1"/>
          </p:cNvSpPr>
          <p:nvPr>
            <p:ph type="title"/>
          </p:nvPr>
        </p:nvSpPr>
        <p:spPr/>
        <p:txBody>
          <a:bodyPr/>
          <a:lstStyle/>
          <a:p>
            <a:r>
              <a:rPr lang="en-US" dirty="0"/>
              <a:t>Training a transformer language model</a:t>
            </a:r>
          </a:p>
        </p:txBody>
      </p:sp>
      <p:pic>
        <p:nvPicPr>
          <p:cNvPr id="7" name="Content Placeholder 6">
            <a:extLst>
              <a:ext uri="{FF2B5EF4-FFF2-40B4-BE49-F238E27FC236}">
                <a16:creationId xmlns:a16="http://schemas.microsoft.com/office/drawing/2014/main" id="{431A1F84-1832-7453-4C05-766D11A1F7F8}"/>
              </a:ext>
            </a:extLst>
          </p:cNvPr>
          <p:cNvPicPr>
            <a:picLocks noGrp="1" noChangeAspect="1"/>
          </p:cNvPicPr>
          <p:nvPr>
            <p:ph idx="1"/>
          </p:nvPr>
        </p:nvPicPr>
        <p:blipFill>
          <a:blip r:embed="rId2"/>
          <a:stretch>
            <a:fillRect/>
          </a:stretch>
        </p:blipFill>
        <p:spPr>
          <a:xfrm>
            <a:off x="1423612" y="1219199"/>
            <a:ext cx="10027716" cy="5479197"/>
          </a:xfrm>
        </p:spPr>
      </p:pic>
    </p:spTree>
    <p:extLst>
      <p:ext uri="{BB962C8B-B14F-4D97-AF65-F5344CB8AC3E}">
        <p14:creationId xmlns:p14="http://schemas.microsoft.com/office/powerpoint/2010/main" val="2727342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5DC0B-6971-8824-5163-75E4FF1BAA88}"/>
              </a:ext>
            </a:extLst>
          </p:cNvPr>
          <p:cNvSpPr>
            <a:spLocks noGrp="1"/>
          </p:cNvSpPr>
          <p:nvPr>
            <p:ph type="title"/>
          </p:nvPr>
        </p:nvSpPr>
        <p:spPr/>
        <p:txBody>
          <a:bodyPr>
            <a:normAutofit/>
          </a:bodyPr>
          <a:lstStyle/>
          <a:p>
            <a:r>
              <a:rPr lang="en-US" dirty="0"/>
              <a:t>LLMs are mainly trained on the web</a:t>
            </a:r>
          </a:p>
        </p:txBody>
      </p:sp>
      <p:sp>
        <p:nvSpPr>
          <p:cNvPr id="6" name="Content Placeholder 5">
            <a:extLst>
              <a:ext uri="{FF2B5EF4-FFF2-40B4-BE49-F238E27FC236}">
                <a16:creationId xmlns:a16="http://schemas.microsoft.com/office/drawing/2014/main" id="{E71B7882-1C87-7AD7-AC4D-4AD8BAB10EC3}"/>
              </a:ext>
            </a:extLst>
          </p:cNvPr>
          <p:cNvSpPr>
            <a:spLocks noGrp="1"/>
          </p:cNvSpPr>
          <p:nvPr>
            <p:ph idx="1"/>
          </p:nvPr>
        </p:nvSpPr>
        <p:spPr/>
        <p:txBody>
          <a:bodyPr/>
          <a:lstStyle/>
          <a:p>
            <a:r>
              <a:rPr lang="en-US" sz="3200" b="0" dirty="0">
                <a:effectLst/>
                <a:latin typeface="Calibri" panose="020F0502020204030204" pitchFamily="34" charset="0"/>
                <a:cs typeface="Calibri" panose="020F0502020204030204" pitchFamily="34" charset="0"/>
              </a:rPr>
              <a:t>Common crawl</a:t>
            </a:r>
            <a:r>
              <a:rPr lang="en-US" sz="3200" dirty="0">
                <a:effectLst/>
                <a:latin typeface="Calibri" panose="020F0502020204030204" pitchFamily="34" charset="0"/>
                <a:cs typeface="Calibri" panose="020F0502020204030204" pitchFamily="34" charset="0"/>
              </a:rPr>
              <a:t>, snapshots of the entire web produced by the non-profit Common Crawl with billions of pages</a:t>
            </a:r>
          </a:p>
          <a:p>
            <a:r>
              <a:rPr lang="en-US" sz="3200" dirty="0">
                <a:effectLst/>
                <a:latin typeface="Calibri" panose="020F0502020204030204" pitchFamily="34" charset="0"/>
                <a:cs typeface="Calibri" panose="020F0502020204030204" pitchFamily="34" charset="0"/>
              </a:rPr>
              <a:t>Colossal Clean Crawled Corpus (C4; </a:t>
            </a:r>
            <a:r>
              <a:rPr lang="en-US" sz="3200" dirty="0" err="1">
                <a:solidFill>
                  <a:srgbClr val="0000FF"/>
                </a:solidFill>
                <a:effectLst/>
                <a:latin typeface="Calibri" panose="020F0502020204030204" pitchFamily="34" charset="0"/>
                <a:cs typeface="Calibri" panose="020F0502020204030204" pitchFamily="34" charset="0"/>
              </a:rPr>
              <a:t>Raffel</a:t>
            </a:r>
            <a:r>
              <a:rPr lang="en-US" sz="3200" dirty="0">
                <a:solidFill>
                  <a:srgbClr val="0000FF"/>
                </a:solidFill>
                <a:effectLst/>
                <a:latin typeface="Calibri" panose="020F0502020204030204" pitchFamily="34" charset="0"/>
                <a:cs typeface="Calibri" panose="020F0502020204030204" pitchFamily="34" charset="0"/>
              </a:rPr>
              <a:t> et al. 2020</a:t>
            </a:r>
            <a:r>
              <a:rPr lang="en-US" sz="3200" dirty="0">
                <a:effectLst/>
                <a:latin typeface="Calibri" panose="020F0502020204030204" pitchFamily="34" charset="0"/>
                <a:cs typeface="Calibri" panose="020F0502020204030204" pitchFamily="34" charset="0"/>
              </a:rPr>
              <a:t>), 156 billion tokens of English,  filtered</a:t>
            </a:r>
          </a:p>
          <a:p>
            <a:r>
              <a:rPr lang="en-US" sz="3200" dirty="0">
                <a:latin typeface="Calibri" panose="020F0502020204030204" pitchFamily="34" charset="0"/>
                <a:cs typeface="Calibri" panose="020F0502020204030204" pitchFamily="34" charset="0"/>
              </a:rPr>
              <a:t>	What's in it? Mostly </a:t>
            </a:r>
            <a:r>
              <a:rPr lang="en-US" sz="3200" dirty="0">
                <a:effectLst/>
                <a:latin typeface="Calibri" panose="020F0502020204030204" pitchFamily="34" charset="0"/>
                <a:cs typeface="Calibri" panose="020F0502020204030204" pitchFamily="34" charset="0"/>
              </a:rPr>
              <a:t>patent text documents, Wikipedia, and news sites </a:t>
            </a:r>
          </a:p>
          <a:p>
            <a:endParaRPr lang="en-US" sz="3200"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406168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ED83-FF26-39A9-2F96-1AE8B7E37CFF}"/>
              </a:ext>
            </a:extLst>
          </p:cNvPr>
          <p:cNvSpPr>
            <a:spLocks noGrp="1"/>
          </p:cNvSpPr>
          <p:nvPr>
            <p:ph type="title"/>
          </p:nvPr>
        </p:nvSpPr>
        <p:spPr>
          <a:xfrm>
            <a:off x="834532" y="-102149"/>
            <a:ext cx="10058400" cy="907196"/>
          </a:xfrm>
        </p:spPr>
        <p:txBody>
          <a:bodyPr>
            <a:normAutofit/>
          </a:bodyPr>
          <a:lstStyle/>
          <a:p>
            <a:r>
              <a:rPr lang="en-US" b="1" dirty="0"/>
              <a:t>The Pile: </a:t>
            </a:r>
            <a:r>
              <a:rPr lang="en-US" dirty="0"/>
              <a:t>a pretraining corpus</a:t>
            </a:r>
          </a:p>
        </p:txBody>
      </p:sp>
      <p:pic>
        <p:nvPicPr>
          <p:cNvPr id="4" name="Picture 3">
            <a:extLst>
              <a:ext uri="{FF2B5EF4-FFF2-40B4-BE49-F238E27FC236}">
                <a16:creationId xmlns:a16="http://schemas.microsoft.com/office/drawing/2014/main" id="{2B865070-14A7-3130-622C-F7A7954751E0}"/>
              </a:ext>
            </a:extLst>
          </p:cNvPr>
          <p:cNvPicPr>
            <a:picLocks noChangeAspect="1"/>
          </p:cNvPicPr>
          <p:nvPr/>
        </p:nvPicPr>
        <p:blipFill>
          <a:blip r:embed="rId2"/>
          <a:stretch>
            <a:fillRect/>
          </a:stretch>
        </p:blipFill>
        <p:spPr>
          <a:xfrm>
            <a:off x="1097280" y="1414093"/>
            <a:ext cx="9795652" cy="5257800"/>
          </a:xfrm>
          <a:prstGeom prst="rect">
            <a:avLst/>
          </a:prstGeom>
        </p:spPr>
      </p:pic>
      <p:sp>
        <p:nvSpPr>
          <p:cNvPr id="7" name="TextBox 6">
            <a:extLst>
              <a:ext uri="{FF2B5EF4-FFF2-40B4-BE49-F238E27FC236}">
                <a16:creationId xmlns:a16="http://schemas.microsoft.com/office/drawing/2014/main" id="{25686295-0B28-70A8-647B-9E0B21B2183C}"/>
              </a:ext>
            </a:extLst>
          </p:cNvPr>
          <p:cNvSpPr txBox="1"/>
          <p:nvPr/>
        </p:nvSpPr>
        <p:spPr>
          <a:xfrm>
            <a:off x="5543390" y="1011847"/>
            <a:ext cx="71737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web</a:t>
            </a:r>
          </a:p>
        </p:txBody>
      </p:sp>
      <p:sp>
        <p:nvSpPr>
          <p:cNvPr id="8" name="TextBox 7">
            <a:extLst>
              <a:ext uri="{FF2B5EF4-FFF2-40B4-BE49-F238E27FC236}">
                <a16:creationId xmlns:a16="http://schemas.microsoft.com/office/drawing/2014/main" id="{4A5590F6-BB13-3E51-B023-BBB10B94480A}"/>
              </a:ext>
            </a:extLst>
          </p:cNvPr>
          <p:cNvSpPr txBox="1"/>
          <p:nvPr/>
        </p:nvSpPr>
        <p:spPr>
          <a:xfrm>
            <a:off x="2082800" y="1011847"/>
            <a:ext cx="148854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academics</a:t>
            </a:r>
          </a:p>
        </p:txBody>
      </p:sp>
      <p:sp>
        <p:nvSpPr>
          <p:cNvPr id="9" name="TextBox 8">
            <a:extLst>
              <a:ext uri="{FF2B5EF4-FFF2-40B4-BE49-F238E27FC236}">
                <a16:creationId xmlns:a16="http://schemas.microsoft.com/office/drawing/2014/main" id="{933331CF-9051-67C9-7E83-63B2B36AAF98}"/>
              </a:ext>
            </a:extLst>
          </p:cNvPr>
          <p:cNvSpPr txBox="1"/>
          <p:nvPr/>
        </p:nvSpPr>
        <p:spPr>
          <a:xfrm>
            <a:off x="9051235" y="1011847"/>
            <a:ext cx="92044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books</a:t>
            </a:r>
          </a:p>
        </p:txBody>
      </p:sp>
      <p:sp>
        <p:nvSpPr>
          <p:cNvPr id="10" name="TextBox 9">
            <a:extLst>
              <a:ext uri="{FF2B5EF4-FFF2-40B4-BE49-F238E27FC236}">
                <a16:creationId xmlns:a16="http://schemas.microsoft.com/office/drawing/2014/main" id="{47AA3506-F19D-B3CB-C109-E4824999BE13}"/>
              </a:ext>
            </a:extLst>
          </p:cNvPr>
          <p:cNvSpPr txBox="1"/>
          <p:nvPr/>
        </p:nvSpPr>
        <p:spPr>
          <a:xfrm>
            <a:off x="11145078" y="5221357"/>
            <a:ext cx="95250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dialog</a:t>
            </a:r>
          </a:p>
        </p:txBody>
      </p:sp>
    </p:spTree>
    <p:extLst>
      <p:ext uri="{BB962C8B-B14F-4D97-AF65-F5344CB8AC3E}">
        <p14:creationId xmlns:p14="http://schemas.microsoft.com/office/powerpoint/2010/main" val="2470478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F230-5A0C-D476-D6D4-E51FEF295D38}"/>
              </a:ext>
            </a:extLst>
          </p:cNvPr>
          <p:cNvSpPr>
            <a:spLocks noGrp="1"/>
          </p:cNvSpPr>
          <p:nvPr>
            <p:ph type="title"/>
          </p:nvPr>
        </p:nvSpPr>
        <p:spPr/>
        <p:txBody>
          <a:bodyPr/>
          <a:lstStyle/>
          <a:p>
            <a:r>
              <a:rPr lang="en-US" dirty="0"/>
              <a:t>Filtering for quality and safety</a:t>
            </a:r>
          </a:p>
        </p:txBody>
      </p:sp>
      <p:sp>
        <p:nvSpPr>
          <p:cNvPr id="3" name="Content Placeholder 2">
            <a:extLst>
              <a:ext uri="{FF2B5EF4-FFF2-40B4-BE49-F238E27FC236}">
                <a16:creationId xmlns:a16="http://schemas.microsoft.com/office/drawing/2014/main" id="{3BB60FAA-EF1D-0F2C-5C3A-1514B83FD196}"/>
              </a:ext>
            </a:extLst>
          </p:cNvPr>
          <p:cNvSpPr>
            <a:spLocks noGrp="1"/>
          </p:cNvSpPr>
          <p:nvPr>
            <p:ph idx="1"/>
          </p:nvPr>
        </p:nvSpPr>
        <p:spPr/>
        <p:txBody>
          <a:bodyPr/>
          <a:lstStyle/>
          <a:p>
            <a:r>
              <a:rPr lang="en-US" dirty="0"/>
              <a:t>Quality is subjective</a:t>
            </a:r>
          </a:p>
          <a:p>
            <a:pPr marL="457200" indent="-457200">
              <a:buFont typeface="Arial" panose="020B0604020202020204" pitchFamily="34" charset="0"/>
              <a:buChar char="•"/>
            </a:pPr>
            <a:r>
              <a:rPr lang="en-US" dirty="0"/>
              <a:t>Many LLMs attempt to match Wikipedia, books, particular websites</a:t>
            </a:r>
          </a:p>
          <a:p>
            <a:pPr marL="457200" indent="-457200">
              <a:buFont typeface="Arial" panose="020B0604020202020204" pitchFamily="34" charset="0"/>
              <a:buChar char="•"/>
            </a:pPr>
            <a:r>
              <a:rPr lang="en-US" dirty="0"/>
              <a:t>Need to remove boilerplate, adult content</a:t>
            </a:r>
          </a:p>
          <a:p>
            <a:pPr marL="457200" indent="-457200">
              <a:buFont typeface="Arial" panose="020B0604020202020204" pitchFamily="34" charset="0"/>
              <a:buChar char="•"/>
            </a:pPr>
            <a:r>
              <a:rPr lang="en-US" dirty="0"/>
              <a:t>Deduplication at many levels (URLs, documents, even lines)</a:t>
            </a:r>
          </a:p>
          <a:p>
            <a:r>
              <a:rPr lang="en-US" dirty="0"/>
              <a:t>Safety also subjective</a:t>
            </a:r>
          </a:p>
          <a:p>
            <a:pPr marL="457200" indent="-457200">
              <a:buFont typeface="Arial" panose="020B0604020202020204" pitchFamily="34" charset="0"/>
              <a:buChar char="•"/>
            </a:pPr>
            <a:r>
              <a:rPr lang="en-US" dirty="0"/>
              <a:t>Toxicity detection is important, although that has mixed results</a:t>
            </a:r>
          </a:p>
          <a:p>
            <a:pPr marL="457200" indent="-457200">
              <a:buFont typeface="Arial" panose="020B0604020202020204" pitchFamily="34" charset="0"/>
              <a:buChar char="•"/>
            </a:pPr>
            <a:r>
              <a:rPr lang="en-US" dirty="0"/>
              <a:t>Can mistakenly flag data written in dialects like African American English</a:t>
            </a:r>
          </a:p>
        </p:txBody>
      </p:sp>
    </p:spTree>
    <p:extLst>
      <p:ext uri="{BB962C8B-B14F-4D97-AF65-F5344CB8AC3E}">
        <p14:creationId xmlns:p14="http://schemas.microsoft.com/office/powerpoint/2010/main" val="134642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US" sz="3600" dirty="0"/>
              <a:t>Large language models (LLMs) are like encoder-decoder architectures (chapter 14):</a:t>
            </a:r>
          </a:p>
          <a:p>
            <a:pPr marL="968345" lvl="1" indent="-571500">
              <a:buFont typeface="Arial" panose="020B0604020202020204" pitchFamily="34" charset="0"/>
              <a:buChar char="•"/>
            </a:pPr>
            <a:r>
              <a:rPr lang="en-US" sz="3200" dirty="0"/>
              <a:t>Assigns probabilities to sequences of words</a:t>
            </a:r>
          </a:p>
          <a:p>
            <a:pPr marL="968345" lvl="1" indent="-571500">
              <a:buFont typeface="Arial" panose="020B0604020202020204" pitchFamily="34" charset="0"/>
              <a:buChar char="•"/>
            </a:pPr>
            <a:r>
              <a:rPr lang="en-US" sz="3200" dirty="0"/>
              <a:t>Generate text by sampling possible next words</a:t>
            </a:r>
          </a:p>
          <a:p>
            <a:pPr marL="968345" lvl="1" indent="-571500">
              <a:buFont typeface="Arial" panose="020B0604020202020204" pitchFamily="34" charset="0"/>
              <a:buChar char="•"/>
            </a:pPr>
            <a:r>
              <a:rPr lang="en-US" sz="3200" b="1" dirty="0"/>
              <a:t>Are trained by learning to guess the next word</a:t>
            </a:r>
          </a:p>
          <a:p>
            <a:pPr marL="571500" indent="-571500">
              <a:buFont typeface="Arial" panose="020B0604020202020204" pitchFamily="34" charset="0"/>
              <a:buChar char="•"/>
            </a:pPr>
            <a:r>
              <a:rPr lang="en-US" sz="3600" dirty="0"/>
              <a:t>But there are important differences:</a:t>
            </a:r>
          </a:p>
          <a:p>
            <a:pPr marL="968345" lvl="1" indent="-571500">
              <a:buFont typeface="Arial" panose="020B0604020202020204" pitchFamily="34" charset="0"/>
              <a:buChar char="•"/>
            </a:pPr>
            <a:r>
              <a:rPr lang="en-US" sz="3200" dirty="0"/>
              <a:t>They are based on transformer networks but use a different architecture than encoder-decoders (simpler!)</a:t>
            </a:r>
          </a:p>
          <a:p>
            <a:pPr marL="968345" lvl="1" indent="-571500">
              <a:buFont typeface="Arial" panose="020B0604020202020204" pitchFamily="34" charset="0"/>
              <a:buChar char="•"/>
            </a:pPr>
            <a:r>
              <a:rPr lang="en-US" sz="3200" dirty="0"/>
              <a:t>The training process is more complex</a:t>
            </a:r>
          </a:p>
          <a:p>
            <a:pPr marL="968345" lvl="1" indent="-571500">
              <a:buFont typeface="Arial" panose="020B0604020202020204" pitchFamily="34" charset="0"/>
              <a:buChar char="•"/>
            </a:pPr>
            <a:r>
              <a:rPr lang="en-US" sz="3200" dirty="0"/>
              <a:t>They tend to be larger (especially recently)</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214800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What does a model learn from pretraining?</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571500" indent="-571500">
              <a:buFont typeface="Arial" panose="020B0604020202020204" pitchFamily="34" charset="0"/>
              <a:buChar char="•"/>
            </a:pPr>
            <a:r>
              <a:rPr lang="en-US" sz="4000" dirty="0"/>
              <a:t>There are canines everywhere! One dog in the front room, and two </a:t>
            </a:r>
            <a:r>
              <a:rPr lang="en-US" sz="4000" u="sng" dirty="0">
                <a:solidFill>
                  <a:schemeClr val="bg1">
                    <a:lumMod val="50000"/>
                  </a:schemeClr>
                </a:solidFill>
                <a:uFill>
                  <a:solidFill>
                    <a:schemeClr val="tx1"/>
                  </a:solidFill>
                </a:uFill>
              </a:rPr>
              <a:t>dogs</a:t>
            </a:r>
          </a:p>
          <a:p>
            <a:pPr marL="571500" indent="-571500">
              <a:buFont typeface="Arial" panose="020B0604020202020204" pitchFamily="34" charset="0"/>
              <a:buChar char="•"/>
            </a:pPr>
            <a:r>
              <a:rPr lang="en-US" sz="4000" dirty="0"/>
              <a:t>It wasn't just big it was </a:t>
            </a:r>
            <a:r>
              <a:rPr lang="en-US" sz="4000" u="sng" dirty="0">
                <a:solidFill>
                  <a:schemeClr val="bg1">
                    <a:lumMod val="50000"/>
                  </a:schemeClr>
                </a:solidFill>
                <a:uFill>
                  <a:solidFill>
                    <a:schemeClr val="tx1"/>
                  </a:solidFill>
                </a:uFill>
              </a:rPr>
              <a:t>enormous</a:t>
            </a:r>
            <a:endParaRPr lang="en-US" sz="4000" dirty="0"/>
          </a:p>
          <a:p>
            <a:pPr marL="571500" indent="-571500">
              <a:buFont typeface="Arial" panose="020B0604020202020204" pitchFamily="34" charset="0"/>
              <a:buChar char="•"/>
            </a:pPr>
            <a:r>
              <a:rPr lang="en-US" sz="4000" dirty="0"/>
              <a:t>The author of "A Room of One's Own" is Virginia </a:t>
            </a:r>
            <a:r>
              <a:rPr lang="en-US" sz="4000" u="sng" dirty="0">
                <a:solidFill>
                  <a:schemeClr val="bg1">
                    <a:lumMod val="50000"/>
                  </a:schemeClr>
                </a:solidFill>
                <a:uFill>
                  <a:solidFill>
                    <a:schemeClr val="tx1"/>
                  </a:solidFill>
                </a:uFill>
              </a:rPr>
              <a:t>Woolf</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doctor told me that </a:t>
            </a:r>
            <a:r>
              <a:rPr lang="en-US" sz="4000" u="sng" dirty="0">
                <a:solidFill>
                  <a:schemeClr val="bg1">
                    <a:lumMod val="50000"/>
                  </a:schemeClr>
                </a:solidFill>
                <a:uFill>
                  <a:solidFill>
                    <a:schemeClr val="tx1"/>
                  </a:solidFill>
                </a:uFill>
              </a:rPr>
              <a:t>he</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square root of 4 is </a:t>
            </a:r>
            <a:r>
              <a:rPr lang="en-US" sz="4000" u="sng" dirty="0">
                <a:solidFill>
                  <a:schemeClr val="bg1">
                    <a:lumMod val="50000"/>
                  </a:schemeClr>
                </a:solidFill>
                <a:uFill>
                  <a:solidFill>
                    <a:schemeClr val="tx1"/>
                  </a:solidFill>
                </a:uFill>
              </a:rPr>
              <a:t>2</a:t>
            </a:r>
          </a:p>
          <a:p>
            <a:endParaRPr lang="en-US" dirty="0">
              <a:solidFill>
                <a:schemeClr val="bg1">
                  <a:lumMod val="50000"/>
                </a:schemeClr>
              </a:solidFill>
            </a:endParaRPr>
          </a:p>
          <a:p>
            <a:endParaRPr lang="en-US" dirty="0"/>
          </a:p>
        </p:txBody>
      </p:sp>
    </p:spTree>
    <p:extLst>
      <p:ext uri="{BB962C8B-B14F-4D97-AF65-F5344CB8AC3E}">
        <p14:creationId xmlns:p14="http://schemas.microsoft.com/office/powerpoint/2010/main" val="383393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Big idea</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p:txBody>
          <a:bodyPr>
            <a:normAutofit/>
          </a:bodyPr>
          <a:lstStyle/>
          <a:p>
            <a:r>
              <a:rPr lang="en-US" sz="4000" dirty="0"/>
              <a:t>Text contains enormous amounts of knowledge</a:t>
            </a:r>
          </a:p>
          <a:p>
            <a:r>
              <a:rPr lang="en-US" sz="4000" dirty="0"/>
              <a:t>Pretraining on lots of text with all that knowledge is what gives language models their ability to do so much</a:t>
            </a:r>
          </a:p>
        </p:txBody>
      </p:sp>
    </p:spTree>
    <p:extLst>
      <p:ext uri="{BB962C8B-B14F-4D97-AF65-F5344CB8AC3E}">
        <p14:creationId xmlns:p14="http://schemas.microsoft.com/office/powerpoint/2010/main" val="243305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B0D2-896F-4A8D-19D4-9AF3AE016FED}"/>
              </a:ext>
            </a:extLst>
          </p:cNvPr>
          <p:cNvSpPr>
            <a:spLocks noGrp="1"/>
          </p:cNvSpPr>
          <p:nvPr>
            <p:ph type="title"/>
          </p:nvPr>
        </p:nvSpPr>
        <p:spPr/>
        <p:txBody>
          <a:bodyPr>
            <a:normAutofit fontScale="90000"/>
          </a:bodyPr>
          <a:lstStyle/>
          <a:p>
            <a:r>
              <a:rPr lang="en-US" dirty="0"/>
              <a:t>But there are problems with scraping from the web</a:t>
            </a:r>
          </a:p>
        </p:txBody>
      </p:sp>
      <p:sp>
        <p:nvSpPr>
          <p:cNvPr id="3" name="Content Placeholder 2">
            <a:extLst>
              <a:ext uri="{FF2B5EF4-FFF2-40B4-BE49-F238E27FC236}">
                <a16:creationId xmlns:a16="http://schemas.microsoft.com/office/drawing/2014/main" id="{42AEDEC1-7D54-79BE-CC34-87087B4CC40E}"/>
              </a:ext>
            </a:extLst>
          </p:cNvPr>
          <p:cNvSpPr>
            <a:spLocks noGrp="1"/>
          </p:cNvSpPr>
          <p:nvPr>
            <p:ph idx="1"/>
          </p:nvPr>
        </p:nvSpPr>
        <p:spPr/>
        <p:txBody>
          <a:bodyPr/>
          <a:lstStyle/>
          <a:p>
            <a:r>
              <a:rPr lang="en-US" b="1" dirty="0"/>
              <a:t>Copyright</a:t>
            </a:r>
            <a:r>
              <a:rPr lang="en-US" dirty="0"/>
              <a:t>: much of the text in these datasets is copyrighted</a:t>
            </a:r>
          </a:p>
          <a:p>
            <a:pPr marL="457200" indent="-457200">
              <a:buFont typeface="Arial" panose="020B0604020202020204" pitchFamily="34" charset="0"/>
              <a:buChar char="•"/>
            </a:pPr>
            <a:r>
              <a:rPr lang="en-US" dirty="0"/>
              <a:t>Not clear if fair use doctrine in US allows for this use</a:t>
            </a:r>
          </a:p>
          <a:p>
            <a:pPr marL="457200" indent="-457200">
              <a:buFont typeface="Arial" panose="020B0604020202020204" pitchFamily="34" charset="0"/>
              <a:buChar char="•"/>
            </a:pPr>
            <a:r>
              <a:rPr lang="en-US" dirty="0"/>
              <a:t>This remains an open legal question</a:t>
            </a:r>
          </a:p>
          <a:p>
            <a:r>
              <a:rPr lang="en-US" b="1" dirty="0"/>
              <a:t>Data consent</a:t>
            </a:r>
          </a:p>
          <a:p>
            <a:pPr marL="457200" indent="-457200">
              <a:buFont typeface="Arial" panose="020B0604020202020204" pitchFamily="34" charset="0"/>
              <a:buChar char="•"/>
            </a:pPr>
            <a:r>
              <a:rPr lang="en-US" dirty="0"/>
              <a:t>Website owners can indicate they don't want their site crawled</a:t>
            </a:r>
          </a:p>
          <a:p>
            <a:r>
              <a:rPr lang="en-US" b="1" dirty="0"/>
              <a:t>Privacy</a:t>
            </a:r>
            <a:r>
              <a:rPr lang="en-US" dirty="0"/>
              <a:t>: </a:t>
            </a:r>
          </a:p>
          <a:p>
            <a:pPr marL="457200" indent="-457200">
              <a:buFont typeface="Arial" panose="020B0604020202020204" pitchFamily="34" charset="0"/>
              <a:buChar char="•"/>
            </a:pPr>
            <a:r>
              <a:rPr lang="en-US" dirty="0"/>
              <a:t>Websites can contain private IP addresses and phone numbers</a:t>
            </a:r>
          </a:p>
        </p:txBody>
      </p:sp>
    </p:spTree>
    <p:extLst>
      <p:ext uri="{BB962C8B-B14F-4D97-AF65-F5344CB8AC3E}">
        <p14:creationId xmlns:p14="http://schemas.microsoft.com/office/powerpoint/2010/main" val="434712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B3B0-BD66-629C-7302-02B0BA67AA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ADF1AA-6963-EBAB-4348-F042EA9B07E9}"/>
              </a:ext>
            </a:extLst>
          </p:cNvPr>
          <p:cNvSpPr>
            <a:spLocks noGrp="1"/>
          </p:cNvSpPr>
          <p:nvPr>
            <p:ph type="title"/>
          </p:nvPr>
        </p:nvSpPr>
        <p:spPr>
          <a:xfrm>
            <a:off x="228600" y="616679"/>
            <a:ext cx="3657600" cy="2286000"/>
          </a:xfrm>
        </p:spPr>
        <p:txBody>
          <a:bodyPr>
            <a:normAutofit/>
          </a:bodyPr>
          <a:lstStyle/>
          <a:p>
            <a:pPr algn="ctr"/>
            <a:r>
              <a:rPr lang="en-US" sz="4400" b="1" dirty="0"/>
              <a:t>FINETUNING</a:t>
            </a:r>
          </a:p>
        </p:txBody>
      </p:sp>
      <p:sp>
        <p:nvSpPr>
          <p:cNvPr id="5" name="Content Placeholder 4">
            <a:extLst>
              <a:ext uri="{FF2B5EF4-FFF2-40B4-BE49-F238E27FC236}">
                <a16:creationId xmlns:a16="http://schemas.microsoft.com/office/drawing/2014/main" id="{49F57D25-A765-026E-C6C3-7B69900D58C8}"/>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52B24188-4230-504E-BDBA-F8C39544899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84112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228D2-46AA-B120-4377-1FB31917F9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1B6173-EC54-94A1-0CCD-211701A76627}"/>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C3FA99CB-9402-F584-EAF6-03D1CCD5BCE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D10E0B50-298A-BC47-8D9A-282BCCA85F51}"/>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Tree>
    <p:extLst>
      <p:ext uri="{BB962C8B-B14F-4D97-AF65-F5344CB8AC3E}">
        <p14:creationId xmlns:p14="http://schemas.microsoft.com/office/powerpoint/2010/main" val="1689219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859E90-186E-795D-77F3-B083EA41709F}"/>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E5C973E1-86D8-CD10-6CB9-6E1C7C660140}"/>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B4663180-E8EB-F3A7-2243-7F220410EB8C}"/>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9" name="Rounded Rectangular Callout 8">
            <a:extLst>
              <a:ext uri="{FF2B5EF4-FFF2-40B4-BE49-F238E27FC236}">
                <a16:creationId xmlns:a16="http://schemas.microsoft.com/office/drawing/2014/main" id="{C571D828-7A3B-465D-7AFA-A8C62FD970C9}"/>
              </a:ext>
            </a:extLst>
          </p:cNvPr>
          <p:cNvSpPr/>
          <p:nvPr/>
        </p:nvSpPr>
        <p:spPr>
          <a:xfrm>
            <a:off x="4831978" y="1455055"/>
            <a:ext cx="2348753" cy="2162312"/>
          </a:xfrm>
          <a:prstGeom prst="wedgeRoundRectCallout">
            <a:avLst>
              <a:gd name="adj1" fmla="val -69678"/>
              <a:gd name="adj2" fmla="val 4609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Same training  procedure but with custom data generated by experts</a:t>
            </a:r>
          </a:p>
        </p:txBody>
      </p:sp>
    </p:spTree>
    <p:extLst>
      <p:ext uri="{BB962C8B-B14F-4D97-AF65-F5344CB8AC3E}">
        <p14:creationId xmlns:p14="http://schemas.microsoft.com/office/powerpoint/2010/main" val="3459996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0D582-339C-4AC9-2AD1-1E535A43B6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B55E1B-B7DF-C690-C2E9-7278EE2C69FB}"/>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4BE9C43C-242F-B486-6C87-BD5403982ACA}"/>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2DD9C0C8-1264-A786-D3E9-F2D36D6B789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2" name="Rounded Rectangular Callout 1">
            <a:extLst>
              <a:ext uri="{FF2B5EF4-FFF2-40B4-BE49-F238E27FC236}">
                <a16:creationId xmlns:a16="http://schemas.microsoft.com/office/drawing/2014/main" id="{5B1C73B9-B797-6EBA-2EF0-212DAA8A7DBD}"/>
              </a:ext>
            </a:extLst>
          </p:cNvPr>
          <p:cNvSpPr/>
          <p:nvPr/>
        </p:nvSpPr>
        <p:spPr>
          <a:xfrm>
            <a:off x="421341" y="1219200"/>
            <a:ext cx="3962400" cy="2133600"/>
          </a:xfrm>
          <a:prstGeom prst="wedgeRoundRectCallout">
            <a:avLst>
              <a:gd name="adj1" fmla="val 63850"/>
              <a:gd name="adj2" fmla="val 953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 scoring/reward function that scores answers that people prefer higher than others</a:t>
            </a:r>
          </a:p>
          <a:p>
            <a:pPr algn="ctr"/>
            <a:r>
              <a:rPr lang="en-US" sz="2000" dirty="0"/>
              <a:t>For example, offensive texts should receive a lower score here.</a:t>
            </a:r>
          </a:p>
        </p:txBody>
      </p:sp>
    </p:spTree>
    <p:extLst>
      <p:ext uri="{BB962C8B-B14F-4D97-AF65-F5344CB8AC3E}">
        <p14:creationId xmlns:p14="http://schemas.microsoft.com/office/powerpoint/2010/main" val="780942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C552D-D802-EAD2-F724-3BFD200FA54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F722C1-2F15-8710-DCA5-04C5E9719B93}"/>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3B510B59-32A1-038A-01CB-29C23E1994A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A945EBD8-D450-92C3-A316-8555A8CA985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3" name="Rounded Rectangular Callout 2">
            <a:extLst>
              <a:ext uri="{FF2B5EF4-FFF2-40B4-BE49-F238E27FC236}">
                <a16:creationId xmlns:a16="http://schemas.microsoft.com/office/drawing/2014/main" id="{D65553CA-8014-13ED-E839-A94B24C877B7}"/>
              </a:ext>
            </a:extLst>
          </p:cNvPr>
          <p:cNvSpPr/>
          <p:nvPr/>
        </p:nvSpPr>
        <p:spPr>
          <a:xfrm>
            <a:off x="3886200" y="1905001"/>
            <a:ext cx="3553147" cy="1707776"/>
          </a:xfrm>
          <a:prstGeom prst="wedgeRoundRectCallout">
            <a:avLst>
              <a:gd name="adj1" fmla="val 52450"/>
              <a:gd name="adj2" fmla="val 1019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Train the LLM to respect the ranking induced by the previous function (not required in this course)</a:t>
            </a:r>
          </a:p>
        </p:txBody>
      </p:sp>
    </p:spTree>
    <p:extLst>
      <p:ext uri="{BB962C8B-B14F-4D97-AF65-F5344CB8AC3E}">
        <p14:creationId xmlns:p14="http://schemas.microsoft.com/office/powerpoint/2010/main" val="100109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CA8755-C002-2B24-CA05-D93923087565}"/>
              </a:ext>
            </a:extLst>
          </p:cNvPr>
          <p:cNvSpPr>
            <a:spLocks noGrp="1"/>
          </p:cNvSpPr>
          <p:nvPr>
            <p:ph type="title"/>
          </p:nvPr>
        </p:nvSpPr>
        <p:spPr/>
        <p:txBody>
          <a:bodyPr/>
          <a:lstStyle/>
          <a:p>
            <a:r>
              <a:rPr lang="en-US" dirty="0"/>
              <a:t>Finetuning for adaptation to new domains</a:t>
            </a:r>
          </a:p>
        </p:txBody>
      </p:sp>
      <p:sp>
        <p:nvSpPr>
          <p:cNvPr id="6" name="Content Placeholder 5">
            <a:extLst>
              <a:ext uri="{FF2B5EF4-FFF2-40B4-BE49-F238E27FC236}">
                <a16:creationId xmlns:a16="http://schemas.microsoft.com/office/drawing/2014/main" id="{A16A8592-26A3-5D96-B81C-6FBE61EC310B}"/>
              </a:ext>
            </a:extLst>
          </p:cNvPr>
          <p:cNvSpPr>
            <a:spLocks noGrp="1"/>
          </p:cNvSpPr>
          <p:nvPr>
            <p:ph idx="1"/>
          </p:nvPr>
        </p:nvSpPr>
        <p:spPr/>
        <p:txBody>
          <a:bodyPr/>
          <a:lstStyle/>
          <a:p>
            <a:r>
              <a:rPr lang="en-US" sz="3200" dirty="0"/>
              <a:t>What happens if we need our LLM to work well on a domain it didn't see in pretraining?</a:t>
            </a:r>
          </a:p>
          <a:p>
            <a:r>
              <a:rPr lang="en-US" sz="3200" dirty="0"/>
              <a:t>Perhaps some specific medical or legal domain?</a:t>
            </a:r>
          </a:p>
          <a:p>
            <a:r>
              <a:rPr lang="en-US" sz="3200" dirty="0"/>
              <a:t>Or maybe a multilingual LM needs to see more data on some language that was rare in pretraining?</a:t>
            </a:r>
          </a:p>
          <a:p>
            <a:endParaRPr lang="en-US" dirty="0"/>
          </a:p>
        </p:txBody>
      </p:sp>
    </p:spTree>
    <p:extLst>
      <p:ext uri="{BB962C8B-B14F-4D97-AF65-F5344CB8AC3E}">
        <p14:creationId xmlns:p14="http://schemas.microsoft.com/office/powerpoint/2010/main" val="894383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8FD22D-0739-073B-9509-049B413F9EC8}"/>
              </a:ext>
            </a:extLst>
          </p:cNvPr>
          <p:cNvSpPr>
            <a:spLocks noGrp="1"/>
          </p:cNvSpPr>
          <p:nvPr>
            <p:ph type="title"/>
          </p:nvPr>
        </p:nvSpPr>
        <p:spPr/>
        <p:txBody>
          <a:bodyPr/>
          <a:lstStyle/>
          <a:p>
            <a:r>
              <a:rPr lang="en-US" dirty="0"/>
              <a:t>Finetuning</a:t>
            </a:r>
          </a:p>
        </p:txBody>
      </p:sp>
      <p:pic>
        <p:nvPicPr>
          <p:cNvPr id="8" name="Content Placeholder 7">
            <a:extLst>
              <a:ext uri="{FF2B5EF4-FFF2-40B4-BE49-F238E27FC236}">
                <a16:creationId xmlns:a16="http://schemas.microsoft.com/office/drawing/2014/main" id="{0E8FDCB9-9E55-0161-E9E4-867FF12FB4A4}"/>
              </a:ext>
            </a:extLst>
          </p:cNvPr>
          <p:cNvPicPr>
            <a:picLocks noGrp="1" noChangeAspect="1"/>
          </p:cNvPicPr>
          <p:nvPr>
            <p:ph idx="1"/>
          </p:nvPr>
        </p:nvPicPr>
        <p:blipFill>
          <a:blip r:embed="rId2"/>
          <a:stretch>
            <a:fillRect/>
          </a:stretch>
        </p:blipFill>
        <p:spPr>
          <a:xfrm>
            <a:off x="1096963" y="2051779"/>
            <a:ext cx="10058400" cy="3668842"/>
          </a:xfrm>
        </p:spPr>
      </p:pic>
    </p:spTree>
    <p:extLst>
      <p:ext uri="{BB962C8B-B14F-4D97-AF65-F5344CB8AC3E}">
        <p14:creationId xmlns:p14="http://schemas.microsoft.com/office/powerpoint/2010/main" val="2966132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Even though pretrained only to predict words</a:t>
            </a:r>
          </a:p>
          <a:p>
            <a:pPr marL="571500" indent="-571500">
              <a:buFont typeface="Arial" panose="020B0604020202020204" pitchFamily="34" charset="0"/>
              <a:buChar char="•"/>
            </a:pPr>
            <a:r>
              <a:rPr lang="en-US" sz="3600" dirty="0"/>
              <a:t>Learn a lot of useful language knowledge</a:t>
            </a:r>
          </a:p>
          <a:p>
            <a:pPr marL="571500" indent="-571500">
              <a:buFont typeface="Arial" panose="020B0604020202020204" pitchFamily="34" charset="0"/>
              <a:buChar char="•"/>
            </a:pPr>
            <a:r>
              <a:rPr lang="en-US" sz="3600" dirty="0"/>
              <a:t>Since training on a </a:t>
            </a:r>
            <a:r>
              <a:rPr lang="en-US" sz="3600" b="1" dirty="0"/>
              <a:t>lot</a:t>
            </a:r>
            <a:r>
              <a:rPr lang="en-US" sz="3600" dirty="0"/>
              <a:t> of text</a:t>
            </a:r>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21017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E10A-8A37-F564-2228-4E0A38F1818E}"/>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F41556F0-57C3-BD56-1EE0-9184B820D854}"/>
              </a:ext>
            </a:extLst>
          </p:cNvPr>
          <p:cNvSpPr>
            <a:spLocks noGrp="1"/>
          </p:cNvSpPr>
          <p:nvPr>
            <p:ph idx="1"/>
          </p:nvPr>
        </p:nvSpPr>
        <p:spPr/>
        <p:txBody>
          <a:bodyPr/>
          <a:lstStyle/>
          <a:p>
            <a:r>
              <a:rPr lang="en-US" sz="3600" dirty="0">
                <a:solidFill>
                  <a:srgbClr val="000000"/>
                </a:solidFill>
                <a:latin typeface="Calibri" panose="020F0502020204030204" pitchFamily="34" charset="0"/>
                <a:cs typeface="Calibri" panose="020F0502020204030204" pitchFamily="34" charset="0"/>
              </a:rPr>
              <a:t>F</a:t>
            </a:r>
            <a:r>
              <a:rPr lang="en-US" sz="3600" dirty="0">
                <a:solidFill>
                  <a:srgbClr val="000000"/>
                </a:solidFill>
                <a:effectLst/>
                <a:latin typeface="Calibri" panose="020F0502020204030204" pitchFamily="34" charset="0"/>
                <a:cs typeface="Calibri" panose="020F0502020204030204" pitchFamily="34" charset="0"/>
              </a:rPr>
              <a:t>inetuning means:</a:t>
            </a:r>
          </a:p>
          <a:p>
            <a:r>
              <a:rPr lang="en-US" sz="3600" b="1" dirty="0">
                <a:solidFill>
                  <a:srgbClr val="000000"/>
                </a:solidFill>
                <a:effectLst/>
                <a:latin typeface="Calibri" panose="020F0502020204030204" pitchFamily="34" charset="0"/>
                <a:cs typeface="Calibri" panose="020F0502020204030204" pitchFamily="34" charset="0"/>
              </a:rPr>
              <a:t>taking a pretrained model and further adapting some or all its parameters to some new data</a:t>
            </a:r>
          </a:p>
          <a:p>
            <a:endParaRPr lang="en-US" sz="3600" b="1" dirty="0">
              <a:solidFill>
                <a:srgbClr val="000000"/>
              </a:solidFill>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15976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29A8-3BFD-DD43-B193-219D4F718E6E}"/>
              </a:ext>
            </a:extLst>
          </p:cNvPr>
          <p:cNvSpPr>
            <a:spLocks noGrp="1"/>
          </p:cNvSpPr>
          <p:nvPr>
            <p:ph type="title"/>
          </p:nvPr>
        </p:nvSpPr>
        <p:spPr>
          <a:xfrm>
            <a:off x="1097280" y="159603"/>
            <a:ext cx="10637520" cy="907196"/>
          </a:xfrm>
        </p:spPr>
        <p:txBody>
          <a:bodyPr>
            <a:normAutofit fontScale="90000"/>
          </a:bodyPr>
          <a:lstStyle/>
          <a:p>
            <a:r>
              <a:rPr lang="en-US" dirty="0"/>
              <a:t>Finetuning as "continued pretraining" on new data</a:t>
            </a:r>
          </a:p>
        </p:txBody>
      </p:sp>
      <p:sp>
        <p:nvSpPr>
          <p:cNvPr id="3" name="Content Placeholder 2">
            <a:extLst>
              <a:ext uri="{FF2B5EF4-FFF2-40B4-BE49-F238E27FC236}">
                <a16:creationId xmlns:a16="http://schemas.microsoft.com/office/drawing/2014/main" id="{A6BCC8EB-0073-A23C-71C8-C2AD3F43C1BA}"/>
              </a:ext>
            </a:extLst>
          </p:cNvPr>
          <p:cNvSpPr>
            <a:spLocks noGrp="1"/>
          </p:cNvSpPr>
          <p:nvPr>
            <p:ph idx="1"/>
          </p:nvPr>
        </p:nvSpPr>
        <p:spPr/>
        <p:txBody>
          <a:bodyPr/>
          <a:lstStyle/>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Further train all the parameters of model on new data</a:t>
            </a:r>
          </a:p>
          <a:p>
            <a:pPr marL="854045" lvl="1" indent="-457200">
              <a:buFont typeface="Arial" panose="020B0604020202020204" pitchFamily="34" charset="0"/>
              <a:buChar char="•"/>
            </a:pPr>
            <a:r>
              <a:rPr lang="en-US" sz="2800" dirty="0">
                <a:solidFill>
                  <a:srgbClr val="000000"/>
                </a:solidFill>
                <a:effectLst/>
                <a:latin typeface="Calibri" panose="020F0502020204030204" pitchFamily="34" charset="0"/>
                <a:cs typeface="Calibri" panose="020F0502020204030204" pitchFamily="34" charset="0"/>
              </a:rPr>
              <a:t>using the same method (word prediction) and loss function (cross-entropy loss) as for pretraining.</a:t>
            </a:r>
          </a:p>
          <a:p>
            <a:pPr marL="854045" lvl="1" indent="-45720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a</a:t>
            </a:r>
            <a:r>
              <a:rPr lang="en-US" sz="2800" dirty="0">
                <a:solidFill>
                  <a:srgbClr val="000000"/>
                </a:solidFill>
                <a:effectLst/>
                <a:latin typeface="Calibri" panose="020F0502020204030204" pitchFamily="34" charset="0"/>
                <a:cs typeface="Calibri" panose="020F0502020204030204" pitchFamily="34" charset="0"/>
              </a:rPr>
              <a:t>s if the new data were at the tail end of the pretraining data</a:t>
            </a:r>
          </a:p>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Hence sometimes called </a:t>
            </a:r>
            <a:r>
              <a:rPr lang="en-US" sz="3200" b="1" dirty="0">
                <a:solidFill>
                  <a:srgbClr val="000000"/>
                </a:solidFill>
                <a:effectLst/>
                <a:latin typeface="Calibri" panose="020F0502020204030204" pitchFamily="34" charset="0"/>
                <a:cs typeface="Calibri" panose="020F0502020204030204" pitchFamily="34" charset="0"/>
              </a:rPr>
              <a:t>continued pretraining</a:t>
            </a:r>
          </a:p>
          <a:p>
            <a:r>
              <a:rPr lang="en-US" dirty="0">
                <a:solidFill>
                  <a:srgbClr val="000000"/>
                </a:solidFill>
                <a:effectLst/>
                <a:latin typeface="Monaco" pitchFamily="2" charset="77"/>
              </a:rPr>
              <a:t> </a:t>
            </a:r>
          </a:p>
          <a:p>
            <a:endParaRPr lang="en-US" dirty="0"/>
          </a:p>
        </p:txBody>
      </p:sp>
      <p:sp>
        <p:nvSpPr>
          <p:cNvPr id="4" name="Rounded Rectangular Callout 3">
            <a:extLst>
              <a:ext uri="{FF2B5EF4-FFF2-40B4-BE49-F238E27FC236}">
                <a16:creationId xmlns:a16="http://schemas.microsoft.com/office/drawing/2014/main" id="{0FB93345-A9C5-4010-6EC2-3634F4E03809}"/>
              </a:ext>
            </a:extLst>
          </p:cNvPr>
          <p:cNvSpPr/>
          <p:nvPr/>
        </p:nvSpPr>
        <p:spPr>
          <a:xfrm>
            <a:off x="4876800" y="4896703"/>
            <a:ext cx="4655815" cy="1275497"/>
          </a:xfrm>
          <a:prstGeom prst="wedgeRoundRectCallout">
            <a:avLst>
              <a:gd name="adj1" fmla="val -27889"/>
              <a:gd name="adj2" fmla="val -7014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rgbClr val="0070C0"/>
                </a:solidFill>
              </a:rPr>
              <a:t>What examples of fine-tuning can you think of?</a:t>
            </a:r>
          </a:p>
        </p:txBody>
      </p:sp>
    </p:spTree>
    <p:extLst>
      <p:ext uri="{BB962C8B-B14F-4D97-AF65-F5344CB8AC3E}">
        <p14:creationId xmlns:p14="http://schemas.microsoft.com/office/powerpoint/2010/main" val="398827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7B0AF-19D3-9551-5D01-CA3D57776EC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2EC02B-4AAB-ADF0-1FF6-76ABEBD1260A}"/>
              </a:ext>
            </a:extLst>
          </p:cNvPr>
          <p:cNvSpPr>
            <a:spLocks noGrp="1"/>
          </p:cNvSpPr>
          <p:nvPr>
            <p:ph type="title"/>
          </p:nvPr>
        </p:nvSpPr>
        <p:spPr>
          <a:xfrm>
            <a:off x="228600" y="616679"/>
            <a:ext cx="3657600" cy="2286000"/>
          </a:xfrm>
        </p:spPr>
        <p:txBody>
          <a:bodyPr>
            <a:normAutofit/>
          </a:bodyPr>
          <a:lstStyle/>
          <a:p>
            <a:pPr algn="ctr"/>
            <a:r>
              <a:rPr lang="en-US" sz="4400" b="1" dirty="0"/>
              <a:t>EVALUATION</a:t>
            </a:r>
          </a:p>
        </p:txBody>
      </p:sp>
      <p:sp>
        <p:nvSpPr>
          <p:cNvPr id="5" name="Content Placeholder 4">
            <a:extLst>
              <a:ext uri="{FF2B5EF4-FFF2-40B4-BE49-F238E27FC236}">
                <a16:creationId xmlns:a16="http://schemas.microsoft.com/office/drawing/2014/main" id="{3C47A23E-1EF4-D2AA-5629-81F192C5BAF4}"/>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C8182D48-2BDB-9B95-9339-245B48B39D6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72049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r>
              <a:rPr lang="en-US" sz="3000" dirty="0">
                <a:latin typeface="Calibri" panose="020F0502020204030204" pitchFamily="34" charset="0"/>
                <a:cs typeface="Calibri" panose="020F0502020204030204" pitchFamily="34" charset="0"/>
              </a:rPr>
              <a:t>Just as for n-gram grammars, we use perplexity to measure how well the LM predicts unseen text</a:t>
            </a:r>
          </a:p>
          <a:p>
            <a:r>
              <a:rPr lang="en-US" sz="3000" dirty="0">
                <a:latin typeface="Calibri" panose="020F0502020204030204" pitchFamily="34" charset="0"/>
                <a:cs typeface="Calibri" panose="020F0502020204030204" pitchFamily="34" charset="0"/>
              </a:rPr>
              <a:t>The p</a:t>
            </a:r>
            <a:r>
              <a:rPr lang="en-US" sz="3000" dirty="0">
                <a:effectLst/>
                <a:latin typeface="Calibri" panose="020F0502020204030204" pitchFamily="34" charset="0"/>
                <a:cs typeface="Calibri" panose="020F0502020204030204" pitchFamily="34" charset="0"/>
              </a:rPr>
              <a:t>erplexity of a model </a:t>
            </a:r>
            <a:r>
              <a:rPr lang="el-GR" sz="3000" dirty="0">
                <a:effectLst/>
                <a:latin typeface="Calibri" panose="020F0502020204030204" pitchFamily="34" charset="0"/>
                <a:cs typeface="Calibri" panose="020F0502020204030204" pitchFamily="34" charset="0"/>
              </a:rPr>
              <a:t>θ </a:t>
            </a:r>
            <a:r>
              <a:rPr lang="en-US" sz="3000" dirty="0">
                <a:effectLst/>
                <a:latin typeface="Calibri" panose="020F0502020204030204" pitchFamily="34" charset="0"/>
                <a:cs typeface="Calibri" panose="020F0502020204030204" pitchFamily="34" charset="0"/>
              </a:rPr>
              <a:t>on an unseen test set is the </a:t>
            </a:r>
            <a:r>
              <a:rPr lang="en-US" sz="3000" b="1" dirty="0">
                <a:effectLst/>
                <a:latin typeface="Calibri" panose="020F0502020204030204" pitchFamily="34" charset="0"/>
                <a:cs typeface="Calibri" panose="020F0502020204030204" pitchFamily="34" charset="0"/>
              </a:rPr>
              <a:t>inverse probability that </a:t>
            </a:r>
            <a:r>
              <a:rPr lang="el-GR" sz="3000" b="1" dirty="0">
                <a:effectLst/>
                <a:latin typeface="Calibri" panose="020F0502020204030204" pitchFamily="34" charset="0"/>
                <a:cs typeface="Calibri" panose="020F0502020204030204" pitchFamily="34" charset="0"/>
              </a:rPr>
              <a:t>θ </a:t>
            </a:r>
            <a:r>
              <a:rPr lang="en-US" sz="3000" b="1" dirty="0">
                <a:effectLst/>
                <a:latin typeface="Calibri" panose="020F0502020204030204" pitchFamily="34" charset="0"/>
                <a:cs typeface="Calibri" panose="020F0502020204030204" pitchFamily="34" charset="0"/>
              </a:rPr>
              <a:t>assigns to the test set, normalized by the test set length. </a:t>
            </a:r>
          </a:p>
          <a:p>
            <a:r>
              <a:rPr lang="en-US" sz="3000" dirty="0">
                <a:effectLst/>
                <a:latin typeface="Calibri" panose="020F0502020204030204" pitchFamily="34" charset="0"/>
                <a:cs typeface="Calibri" panose="020F0502020204030204" pitchFamily="34" charset="0"/>
              </a:rPr>
              <a:t>For a test set of </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tokens </a:t>
            </a:r>
            <a:r>
              <a:rPr lang="en-US" sz="3000" i="1" dirty="0">
                <a:effectLst/>
                <a:latin typeface="Calibri" panose="020F0502020204030204" pitchFamily="34" charset="0"/>
                <a:cs typeface="Calibri" panose="020F0502020204030204" pitchFamily="34" charset="0"/>
              </a:rPr>
              <a:t>w</a:t>
            </a:r>
            <a:r>
              <a:rPr lang="en-US" sz="3000" baseline="-25000" dirty="0">
                <a:effectLst/>
                <a:latin typeface="Calibri" panose="020F0502020204030204" pitchFamily="34" charset="0"/>
                <a:cs typeface="Calibri" panose="020F0502020204030204" pitchFamily="34" charset="0"/>
              </a:rPr>
              <a:t>1:</a:t>
            </a:r>
            <a:r>
              <a:rPr lang="en-US" sz="3000" i="1" baseline="-25000" dirty="0">
                <a:effectLst/>
                <a:latin typeface="Calibri" panose="020F0502020204030204" pitchFamily="34" charset="0"/>
                <a:cs typeface="Calibri" panose="020F0502020204030204" pitchFamily="34" charset="0"/>
              </a:rPr>
              <a:t>n</a:t>
            </a:r>
            <a:r>
              <a:rPr lang="en-US" sz="3000" dirty="0">
                <a:effectLst/>
                <a:latin typeface="Calibri" panose="020F0502020204030204" pitchFamily="34" charset="0"/>
                <a:cs typeface="Calibri" panose="020F0502020204030204" pitchFamily="34" charset="0"/>
              </a:rPr>
              <a:t> the perplexity is :</a:t>
            </a:r>
            <a:endParaRPr lang="en-US" sz="3000" dirty="0">
              <a:latin typeface="Calibri" panose="020F0502020204030204" pitchFamily="34" charset="0"/>
              <a:cs typeface="Calibri" panose="020F0502020204030204" pitchFamily="34" charset="0"/>
            </a:endParaRPr>
          </a:p>
          <a:p>
            <a:endParaRPr lang="en-US" dirty="0"/>
          </a:p>
          <a:p>
            <a:endParaRPr lang="en-US" dirty="0"/>
          </a:p>
        </p:txBody>
      </p:sp>
      <p:pic>
        <p:nvPicPr>
          <p:cNvPr id="7" name="Picture 6">
            <a:extLst>
              <a:ext uri="{FF2B5EF4-FFF2-40B4-BE49-F238E27FC236}">
                <a16:creationId xmlns:a16="http://schemas.microsoft.com/office/drawing/2014/main" id="{AD9D7A46-7E1C-F8DD-F550-598E5BCABC09}"/>
              </a:ext>
            </a:extLst>
          </p:cNvPr>
          <p:cNvPicPr>
            <a:picLocks noChangeAspect="1"/>
          </p:cNvPicPr>
          <p:nvPr/>
        </p:nvPicPr>
        <p:blipFill>
          <a:blip r:embed="rId2"/>
          <a:stretch>
            <a:fillRect/>
          </a:stretch>
        </p:blipFill>
        <p:spPr>
          <a:xfrm>
            <a:off x="3124200" y="4742597"/>
            <a:ext cx="5416062" cy="1955800"/>
          </a:xfrm>
          <a:prstGeom prst="rect">
            <a:avLst/>
          </a:prstGeom>
        </p:spPr>
      </p:pic>
    </p:spTree>
    <p:extLst>
      <p:ext uri="{BB962C8B-B14F-4D97-AF65-F5344CB8AC3E}">
        <p14:creationId xmlns:p14="http://schemas.microsoft.com/office/powerpoint/2010/main" val="786437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1320800" y="1397000"/>
            <a:ext cx="10393680" cy="4572000"/>
          </a:xfrm>
        </p:spPr>
        <p:txBody>
          <a:bodyPr>
            <a:normAutofit/>
          </a:bodyPr>
          <a:lstStyle/>
          <a:p>
            <a:pPr marL="537620" indent="-457189">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1066773" lvl="1" indent="-457189">
              <a:buFont typeface="Arial" panose="020B0604020202020204" pitchFamily="34" charset="0"/>
              <a:buChar char="•"/>
            </a:pPr>
            <a:r>
              <a:rPr lang="en-US" dirty="0">
                <a:latin typeface="Calibri" charset="0"/>
              </a:rPr>
              <a:t>Probability gets smaller the longer the text</a:t>
            </a:r>
          </a:p>
          <a:p>
            <a:pPr marL="1066773" lvl="1" indent="-457189">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537620" indent="-457189">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609585"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609585" lvl="1" indent="0">
              <a:buNone/>
            </a:pPr>
            <a:endParaRPr lang="en-US" dirty="0">
              <a:latin typeface="Calibri" panose="020F0502020204030204" pitchFamily="34" charset="0"/>
              <a:cs typeface="Calibri" panose="020F0502020204030204" pitchFamily="34" charset="0"/>
            </a:endParaRPr>
          </a:p>
          <a:p>
            <a:pPr marL="609585" lvl="1" indent="0">
              <a:buNone/>
            </a:pPr>
            <a:r>
              <a:rPr lang="en-US" dirty="0">
                <a:latin typeface="Calibri" panose="020F0502020204030204" pitchFamily="34" charset="0"/>
                <a:cs typeface="Calibri" panose="020F0502020204030204" pitchFamily="34" charset="0"/>
              </a:rPr>
              <a:t>Probability range is  [0,1], perplexity range is [1,∞]</a:t>
            </a:r>
          </a:p>
          <a:p>
            <a:pPr marL="537620" indent="-457189">
              <a:buFont typeface="Arial" panose="020B0604020202020204" pitchFamily="34" charset="0"/>
              <a:buChar char="•"/>
            </a:pPr>
            <a:endParaRPr lang="en-US" dirty="0">
              <a:latin typeface="Calibri" charset="0"/>
            </a:endParaRPr>
          </a:p>
          <a:p>
            <a:pPr marL="537620" indent="-457189">
              <a:buFont typeface="Arial" panose="020B0604020202020204" pitchFamily="34" charset="0"/>
              <a:buChar char="•"/>
            </a:pPr>
            <a:endParaRPr lang="en-US" dirty="0">
              <a:latin typeface="Calibri" charset="0"/>
            </a:endParaRPr>
          </a:p>
          <a:p>
            <a:pPr marL="1066773" lvl="1" indent="-457189">
              <a:buFont typeface="Arial" panose="020B0604020202020204" pitchFamily="34" charset="0"/>
              <a:buChar char="•"/>
            </a:pPr>
            <a:endParaRPr lang="en-US" dirty="0">
              <a:latin typeface="Calibri" charset="0"/>
            </a:endParaRPr>
          </a:p>
          <a:p>
            <a:pPr marL="609585" lvl="1" indent="0">
              <a:buNone/>
            </a:pPr>
            <a:endParaRPr lang="en-US" dirty="0">
              <a:latin typeface="Calibri" charset="0"/>
            </a:endParaRPr>
          </a:p>
          <a:p>
            <a:pPr marL="609585" lvl="1" indent="0">
              <a:buNone/>
            </a:pPr>
            <a:endParaRPr lang="en-US" dirty="0">
              <a:latin typeface="Calibri" charset="0"/>
            </a:endParaRPr>
          </a:p>
          <a:p>
            <a:pPr marL="609585"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538480" y="177801"/>
            <a:ext cx="11176000" cy="711199"/>
          </a:xfrm>
        </p:spPr>
        <p:txBody>
          <a:bodyPr>
            <a:normAutofit/>
          </a:bodyPr>
          <a:lstStyle/>
          <a:p>
            <a:r>
              <a:rPr lang="en-US" sz="3800" dirty="0"/>
              <a:t>Why perplexity instead of raw probability of the test set?</a:t>
            </a:r>
          </a:p>
        </p:txBody>
      </p:sp>
    </p:spTree>
    <p:extLst>
      <p:ext uri="{BB962C8B-B14F-4D97-AF65-F5344CB8AC3E}">
        <p14:creationId xmlns:p14="http://schemas.microsoft.com/office/powerpoint/2010/main" val="1881121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higher the probability of the word sequence, the lower the perplexity.</a:t>
            </a:r>
          </a:p>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Thus the </a:t>
            </a:r>
            <a:r>
              <a:rPr lang="en-US" b="0" dirty="0">
                <a:effectLst/>
                <a:latin typeface="Calibri" panose="020F0502020204030204" pitchFamily="34" charset="0"/>
                <a:cs typeface="Calibri" panose="020F0502020204030204" pitchFamily="34" charset="0"/>
              </a:rPr>
              <a:t>lower the perplexity of a model on the data, the better the model</a:t>
            </a:r>
            <a:r>
              <a:rPr lang="en-US"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2800" b="1" dirty="0">
                <a:solidFill>
                  <a:srgbClr val="0200FF"/>
                </a:solidFill>
                <a:latin typeface="Calibri"/>
                <a:cs typeface="Calibri"/>
              </a:rPr>
              <a:t>Minimizing perplexity is the same as maximizing probability</a:t>
            </a: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Also: perplexity is sensitive to length/tokenization so best used when comparing LMs that use the same tokenizer. </a:t>
            </a:r>
            <a:endParaRPr lang="en-US" dirty="0">
              <a:latin typeface="Calibri" panose="020F0502020204030204" pitchFamily="34" charset="0"/>
              <a:cs typeface="Calibri" panose="020F0502020204030204" pitchFamily="34" charset="0"/>
            </a:endParaRPr>
          </a:p>
          <a:p>
            <a:r>
              <a:rPr lang="en-US" sz="1800" dirty="0">
                <a:effectLst/>
                <a:latin typeface="NimbusRomNo9L"/>
              </a:rPr>
              <a:t> </a:t>
            </a:r>
            <a:endParaRPr lang="en-US" sz="1400" dirty="0"/>
          </a:p>
          <a:p>
            <a:endParaRPr lang="en-US" sz="2000" dirty="0"/>
          </a:p>
          <a:p>
            <a:endParaRPr lang="en-US" dirty="0"/>
          </a:p>
        </p:txBody>
      </p:sp>
    </p:spTree>
    <p:extLst>
      <p:ext uri="{BB962C8B-B14F-4D97-AF65-F5344CB8AC3E}">
        <p14:creationId xmlns:p14="http://schemas.microsoft.com/office/powerpoint/2010/main" val="2945705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Many other factors that we evaluate, like:</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p:txBody>
          <a:bodyPr>
            <a:normAutofit/>
          </a:bodyPr>
          <a:lstStyle/>
          <a:p>
            <a:r>
              <a:rPr lang="en-US" b="1" dirty="0">
                <a:latin typeface="Calibri" panose="020F0502020204030204" pitchFamily="34" charset="0"/>
                <a:cs typeface="Calibri" panose="020F0502020204030204" pitchFamily="34" charset="0"/>
              </a:rPr>
              <a:t>Size</a:t>
            </a:r>
          </a:p>
          <a:p>
            <a:r>
              <a:rPr lang="en-US" dirty="0">
                <a:latin typeface="Calibri" panose="020F0502020204030204" pitchFamily="34" charset="0"/>
                <a:cs typeface="Calibri" panose="020F0502020204030204" pitchFamily="34" charset="0"/>
              </a:rPr>
              <a:t>	Big models take lots of GPUs and time to train, memory to store</a:t>
            </a:r>
          </a:p>
          <a:p>
            <a:r>
              <a:rPr lang="en-US" b="1" dirty="0">
                <a:latin typeface="Calibri" panose="020F0502020204030204" pitchFamily="34" charset="0"/>
                <a:cs typeface="Calibri" panose="020F0502020204030204" pitchFamily="34" charset="0"/>
              </a:rPr>
              <a:t>Energy usage</a:t>
            </a:r>
          </a:p>
          <a:p>
            <a:r>
              <a:rPr lang="en-US" dirty="0">
                <a:effectLst/>
                <a:latin typeface="Calibri" panose="020F0502020204030204" pitchFamily="34" charset="0"/>
                <a:cs typeface="Calibri" panose="020F0502020204030204" pitchFamily="34" charset="0"/>
              </a:rPr>
              <a:t>Can measure kWh or kilograms of CO2 emitted </a:t>
            </a: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Fairness</a:t>
            </a:r>
          </a:p>
          <a:p>
            <a:r>
              <a:rPr lang="en-US" dirty="0">
                <a:latin typeface="Calibri" panose="020F0502020204030204" pitchFamily="34" charset="0"/>
                <a:cs typeface="Calibri" panose="020F0502020204030204" pitchFamily="34" charset="0"/>
              </a:rPr>
              <a:t>Benchmarks measure </a:t>
            </a:r>
            <a:r>
              <a:rPr lang="en-US" dirty="0">
                <a:effectLst/>
                <a:latin typeface="Calibri" panose="020F0502020204030204" pitchFamily="34" charset="0"/>
                <a:cs typeface="Calibri" panose="020F0502020204030204" pitchFamily="34" charset="0"/>
              </a:rPr>
              <a:t>gendered and racial stereotypes, or decreased performance for language from or about some groups. </a:t>
            </a:r>
            <a:endParaRPr lang="en-US" dirty="0">
              <a:latin typeface="Calibri" panose="020F0502020204030204" pitchFamily="34" charset="0"/>
              <a:cs typeface="Calibri" panose="020F0502020204030204" pitchFamily="34" charset="0"/>
            </a:endParaRPr>
          </a:p>
          <a:p>
            <a:endParaRPr lang="en-US" sz="3600" dirty="0"/>
          </a:p>
        </p:txBody>
      </p:sp>
    </p:spTree>
    <p:extLst>
      <p:ext uri="{BB962C8B-B14F-4D97-AF65-F5344CB8AC3E}">
        <p14:creationId xmlns:p14="http://schemas.microsoft.com/office/powerpoint/2010/main" val="2670720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6AA2-6041-17E8-8F29-943C4D014B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C8B855-E4B5-76BF-2515-60351A9649EF}"/>
              </a:ext>
            </a:extLst>
          </p:cNvPr>
          <p:cNvSpPr>
            <a:spLocks noGrp="1"/>
          </p:cNvSpPr>
          <p:nvPr>
            <p:ph type="title"/>
          </p:nvPr>
        </p:nvSpPr>
        <p:spPr>
          <a:xfrm>
            <a:off x="228600" y="616679"/>
            <a:ext cx="3657600" cy="2286000"/>
          </a:xfrm>
        </p:spPr>
        <p:txBody>
          <a:bodyPr>
            <a:normAutofit/>
          </a:bodyPr>
          <a:lstStyle/>
          <a:p>
            <a:pPr algn="ctr"/>
            <a:r>
              <a:rPr lang="en-US" sz="4400" b="1" dirty="0"/>
              <a:t>DEALING </a:t>
            </a:r>
            <a:br>
              <a:rPr lang="en-US" sz="4400" b="1" dirty="0"/>
            </a:br>
            <a:r>
              <a:rPr lang="en-US" sz="4400" b="1" dirty="0"/>
              <a:t>WITH SCALE</a:t>
            </a:r>
          </a:p>
        </p:txBody>
      </p:sp>
      <p:sp>
        <p:nvSpPr>
          <p:cNvPr id="5" name="Content Placeholder 4">
            <a:extLst>
              <a:ext uri="{FF2B5EF4-FFF2-40B4-BE49-F238E27FC236}">
                <a16:creationId xmlns:a16="http://schemas.microsoft.com/office/drawing/2014/main" id="{77D16BEB-EA8D-D1E4-A8F7-0358C1A3A055}"/>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47DB161B-3C76-13CC-FA0A-AADB042BF6E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476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a:xfrm>
            <a:off x="1097285" y="1600200"/>
            <a:ext cx="10058401" cy="5257800"/>
          </a:xfrm>
        </p:spPr>
        <p:txBody>
          <a:bodyPr>
            <a:normAutofit/>
          </a:bodyPr>
          <a:lstStyle/>
          <a:p>
            <a:r>
              <a:rPr lang="en-US" sz="3200" dirty="0">
                <a:effectLst/>
                <a:latin typeface="Calibri" panose="020F0502020204030204" pitchFamily="34" charset="0"/>
                <a:cs typeface="Calibri" panose="020F0502020204030204" pitchFamily="34" charset="0"/>
              </a:rPr>
              <a:t>LLM performance depends on</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Model size: </a:t>
            </a:r>
            <a:r>
              <a:rPr lang="en-US" sz="3200" dirty="0">
                <a:effectLst/>
                <a:latin typeface="Calibri" panose="020F0502020204030204" pitchFamily="34" charset="0"/>
                <a:cs typeface="Calibri" panose="020F0502020204030204" pitchFamily="34" charset="0"/>
              </a:rPr>
              <a:t>the number of parameters not counting embeddings</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Dataset size: the amount of training data</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Compute: Amount of compute (in FLOPS)</a:t>
            </a:r>
          </a:p>
          <a:p>
            <a:r>
              <a:rPr lang="en-US" sz="3200" dirty="0">
                <a:latin typeface="Calibri" panose="020F0502020204030204" pitchFamily="34" charset="0"/>
                <a:cs typeface="Calibri" panose="020F0502020204030204" pitchFamily="34" charset="0"/>
              </a:rPr>
              <a:t>Can improve a model by adding  parameters (more layers, wider contexts), more data, or training for more iterations</a:t>
            </a:r>
          </a:p>
          <a:p>
            <a:r>
              <a:rPr lang="en-US" sz="3200" dirty="0">
                <a:effectLst/>
                <a:latin typeface="Calibri" panose="020F0502020204030204" pitchFamily="34" charset="0"/>
                <a:cs typeface="Calibri" panose="020F0502020204030204" pitchFamily="34" charset="0"/>
              </a:rPr>
              <a:t>The performance of a large language model (the loss) scales as a power-law with each of these three</a:t>
            </a:r>
          </a:p>
          <a:p>
            <a:endParaRPr lang="en-US" sz="3600" dirty="0"/>
          </a:p>
        </p:txBody>
      </p:sp>
    </p:spTree>
    <p:extLst>
      <p:ext uri="{BB962C8B-B14F-4D97-AF65-F5344CB8AC3E}">
        <p14:creationId xmlns:p14="http://schemas.microsoft.com/office/powerpoint/2010/main" val="1232548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1A41-FB7F-5E93-D622-E27A0788C3D4}"/>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3C3DE2DD-02FE-9076-ADAC-D92E37DAB3D5}"/>
              </a:ext>
            </a:extLst>
          </p:cNvPr>
          <p:cNvSpPr>
            <a:spLocks noGrp="1"/>
          </p:cNvSpPr>
          <p:nvPr>
            <p:ph idx="1"/>
          </p:nvPr>
        </p:nvSpPr>
        <p:spPr>
          <a:xfrm>
            <a:off x="1097285" y="1295400"/>
            <a:ext cx="10058401" cy="4876800"/>
          </a:xfrm>
        </p:spPr>
        <p:txBody>
          <a:bodyPr/>
          <a:lstStyle/>
          <a:p>
            <a:r>
              <a:rPr lang="en-US" sz="2400" dirty="0">
                <a:latin typeface="Calibri" panose="020F0502020204030204" pitchFamily="34" charset="0"/>
                <a:cs typeface="Calibri" panose="020F0502020204030204" pitchFamily="34" charset="0"/>
              </a:rPr>
              <a:t>L</a:t>
            </a:r>
            <a:r>
              <a:rPr lang="en-US" sz="2400" dirty="0">
                <a:effectLst/>
                <a:latin typeface="Calibri" panose="020F0502020204030204" pitchFamily="34" charset="0"/>
                <a:cs typeface="Calibri" panose="020F0502020204030204" pitchFamily="34" charset="0"/>
              </a:rPr>
              <a:t>oss </a:t>
            </a:r>
            <a:r>
              <a:rPr lang="en-US" sz="2400" i="1" dirty="0">
                <a:effectLst/>
                <a:latin typeface="Calibri" panose="020F0502020204030204" pitchFamily="34" charset="0"/>
                <a:cs typeface="Calibri" panose="020F0502020204030204" pitchFamily="34" charset="0"/>
              </a:rPr>
              <a:t>L </a:t>
            </a:r>
            <a:r>
              <a:rPr lang="en-US" sz="2400" dirty="0">
                <a:effectLst/>
                <a:latin typeface="Calibri" panose="020F0502020204030204" pitchFamily="34" charset="0"/>
                <a:cs typeface="Calibri" panose="020F0502020204030204" pitchFamily="34" charset="0"/>
              </a:rPr>
              <a:t>as a function of # parameters </a:t>
            </a:r>
            <a:r>
              <a:rPr lang="en-US" sz="2400" i="1" dirty="0">
                <a:effectLst/>
                <a:latin typeface="Calibri" panose="020F0502020204030204" pitchFamily="34" charset="0"/>
                <a:cs typeface="Calibri" panose="020F0502020204030204" pitchFamily="34" charset="0"/>
              </a:rPr>
              <a:t>N</a:t>
            </a:r>
            <a:r>
              <a:rPr lang="en-US" sz="2400" dirty="0">
                <a:effectLst/>
                <a:latin typeface="Calibri" panose="020F0502020204030204" pitchFamily="34" charset="0"/>
                <a:cs typeface="Calibri" panose="020F0502020204030204" pitchFamily="34" charset="0"/>
              </a:rPr>
              <a:t>, dataset size </a:t>
            </a:r>
            <a:r>
              <a:rPr lang="en-US"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 compute budget </a:t>
            </a:r>
            <a:r>
              <a:rPr lang="en-US" sz="2400" i="1" dirty="0">
                <a:effectLst/>
                <a:latin typeface="Calibri" panose="020F0502020204030204" pitchFamily="34" charset="0"/>
                <a:cs typeface="Calibri" panose="020F0502020204030204" pitchFamily="34" charset="0"/>
              </a:rPr>
              <a:t>C</a:t>
            </a:r>
            <a:r>
              <a:rPr lang="en-US" sz="2400" i="1" dirty="0">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if other two are held constant)</a:t>
            </a:r>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6F0DE256-EF63-DEC8-9E11-A51C9149CD4F}"/>
              </a:ext>
            </a:extLst>
          </p:cNvPr>
          <p:cNvPicPr>
            <a:picLocks noChangeAspect="1"/>
          </p:cNvPicPr>
          <p:nvPr/>
        </p:nvPicPr>
        <p:blipFill>
          <a:blip r:embed="rId3"/>
          <a:stretch>
            <a:fillRect/>
          </a:stretch>
        </p:blipFill>
        <p:spPr>
          <a:xfrm>
            <a:off x="4495800" y="1905000"/>
            <a:ext cx="3655347" cy="3952875"/>
          </a:xfrm>
          <a:prstGeom prst="rect">
            <a:avLst/>
          </a:prstGeom>
        </p:spPr>
      </p:pic>
      <p:sp>
        <p:nvSpPr>
          <p:cNvPr id="5" name="TextBox 4">
            <a:extLst>
              <a:ext uri="{FF2B5EF4-FFF2-40B4-BE49-F238E27FC236}">
                <a16:creationId xmlns:a16="http://schemas.microsoft.com/office/drawing/2014/main" id="{12E2D403-3176-82DF-CF2D-DEF71BE87826}"/>
              </a:ext>
            </a:extLst>
          </p:cNvPr>
          <p:cNvSpPr txBox="1"/>
          <p:nvPr/>
        </p:nvSpPr>
        <p:spPr>
          <a:xfrm>
            <a:off x="895382" y="5928866"/>
            <a:ext cx="10856181" cy="1077218"/>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Scaling laws </a:t>
            </a:r>
            <a:r>
              <a:rPr lang="en-US" sz="2400" dirty="0">
                <a:effectLst/>
                <a:latin typeface="Calibri" panose="020F0502020204030204" pitchFamily="34" charset="0"/>
                <a:cs typeface="Calibri" panose="020F0502020204030204" pitchFamily="34" charset="0"/>
              </a:rPr>
              <a:t>can be used early in training to predict what the loss would be if we were to add more data or increase model size. </a:t>
            </a:r>
            <a:endParaRPr lang="en-US" sz="24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53345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A3C997-061E-824E-BF89-420AC657D1F4}"/>
              </a:ext>
            </a:extLst>
          </p:cNvPr>
          <p:cNvSpPr/>
          <p:nvPr/>
        </p:nvSpPr>
        <p:spPr>
          <a:xfrm>
            <a:off x="914400" y="1066800"/>
            <a:ext cx="6553200" cy="5262979"/>
          </a:xfrm>
          <a:prstGeom prst="rect">
            <a:avLst/>
          </a:prstGeom>
        </p:spPr>
        <p:txBody>
          <a:bodyPr wrap="square">
            <a:spAutoFit/>
          </a:bodyPr>
          <a:lstStyle/>
          <a:p>
            <a:r>
              <a:rPr lang="en-US" sz="2800" dirty="0">
                <a:solidFill>
                  <a:srgbClr val="1A1A1A"/>
                </a:solidFill>
                <a:latin typeface="Blanco OSF"/>
              </a:rPr>
              <a:t>“Suppose you want to be really good at predicting the next word. If you want to be </a:t>
            </a:r>
            <a:r>
              <a:rPr lang="en-US" sz="2800" i="1" dirty="0">
                <a:solidFill>
                  <a:srgbClr val="1A1A1A"/>
                </a:solidFill>
                <a:latin typeface="Blanco OSF"/>
              </a:rPr>
              <a:t>really</a:t>
            </a:r>
            <a:r>
              <a:rPr lang="en-US" sz="2800" dirty="0">
                <a:solidFill>
                  <a:srgbClr val="1A1A1A"/>
                </a:solidFill>
                <a:latin typeface="Blanco OSF"/>
              </a:rPr>
              <a:t> good, you have to understand what’s being said. That’s the only way. So by training something to be really good at predicting the next word, you’re actually forcing it to understand. Yes, it’s ‘autocomplete’—but you didn’t think through what it means to have a really good autocomplete.”</a:t>
            </a:r>
          </a:p>
          <a:p>
            <a:endParaRPr lang="en-US" sz="2800" dirty="0">
              <a:solidFill>
                <a:srgbClr val="1A1A1A"/>
              </a:solidFill>
              <a:latin typeface="Blanco OSF"/>
            </a:endParaRPr>
          </a:p>
          <a:p>
            <a:r>
              <a:rPr lang="en-US" sz="2800" dirty="0">
                <a:solidFill>
                  <a:srgbClr val="1A1A1A"/>
                </a:solidFill>
                <a:latin typeface="Blanco OSF"/>
              </a:rPr>
              <a:t>-- Geoffrey Hinton, 2023</a:t>
            </a:r>
            <a:endParaRPr lang="en-US" sz="2800" dirty="0"/>
          </a:p>
        </p:txBody>
      </p:sp>
      <p:pic>
        <p:nvPicPr>
          <p:cNvPr id="6" name="Picture 5">
            <a:extLst>
              <a:ext uri="{FF2B5EF4-FFF2-40B4-BE49-F238E27FC236}">
                <a16:creationId xmlns:a16="http://schemas.microsoft.com/office/drawing/2014/main" id="{956771D0-8C18-C142-8D43-6543ECFA6108}"/>
              </a:ext>
            </a:extLst>
          </p:cNvPr>
          <p:cNvPicPr>
            <a:picLocks noChangeAspect="1"/>
          </p:cNvPicPr>
          <p:nvPr/>
        </p:nvPicPr>
        <p:blipFill>
          <a:blip r:embed="rId2"/>
          <a:stretch>
            <a:fillRect/>
          </a:stretch>
        </p:blipFill>
        <p:spPr>
          <a:xfrm>
            <a:off x="7653868" y="1066801"/>
            <a:ext cx="3928532" cy="2209800"/>
          </a:xfrm>
          <a:prstGeom prst="rect">
            <a:avLst/>
          </a:prstGeom>
        </p:spPr>
      </p:pic>
    </p:spTree>
    <p:extLst>
      <p:ext uri="{BB962C8B-B14F-4D97-AF65-F5344CB8AC3E}">
        <p14:creationId xmlns:p14="http://schemas.microsoft.com/office/powerpoint/2010/main" val="1377363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2B6B-D789-8AB9-D24C-E6B0335241E7}"/>
              </a:ext>
            </a:extLst>
          </p:cNvPr>
          <p:cNvSpPr>
            <a:spLocks noGrp="1"/>
          </p:cNvSpPr>
          <p:nvPr>
            <p:ph type="title"/>
          </p:nvPr>
        </p:nvSpPr>
        <p:spPr/>
        <p:txBody>
          <a:bodyPr/>
          <a:lstStyle/>
          <a:p>
            <a:r>
              <a:rPr lang="en-US" dirty="0"/>
              <a:t>Number of non-embedding parameters N</a:t>
            </a:r>
          </a:p>
        </p:txBody>
      </p:sp>
      <p:pic>
        <p:nvPicPr>
          <p:cNvPr id="4" name="Picture 3">
            <a:extLst>
              <a:ext uri="{FF2B5EF4-FFF2-40B4-BE49-F238E27FC236}">
                <a16:creationId xmlns:a16="http://schemas.microsoft.com/office/drawing/2014/main" id="{CC1EFFED-5447-FDAE-28E6-E94C25F50911}"/>
              </a:ext>
            </a:extLst>
          </p:cNvPr>
          <p:cNvPicPr>
            <a:picLocks noChangeAspect="1"/>
          </p:cNvPicPr>
          <p:nvPr/>
        </p:nvPicPr>
        <p:blipFill>
          <a:blip r:embed="rId2"/>
          <a:stretch>
            <a:fillRect/>
          </a:stretch>
        </p:blipFill>
        <p:spPr>
          <a:xfrm>
            <a:off x="2438400" y="2169150"/>
            <a:ext cx="6638212" cy="2139950"/>
          </a:xfrm>
          <a:prstGeom prst="rect">
            <a:avLst/>
          </a:prstGeom>
        </p:spPr>
      </p:pic>
      <p:sp>
        <p:nvSpPr>
          <p:cNvPr id="5" name="TextBox 4">
            <a:extLst>
              <a:ext uri="{FF2B5EF4-FFF2-40B4-BE49-F238E27FC236}">
                <a16:creationId xmlns:a16="http://schemas.microsoft.com/office/drawing/2014/main" id="{A7C7CC90-58B5-FFD8-1598-E2FF6047E7EF}"/>
              </a:ext>
            </a:extLst>
          </p:cNvPr>
          <p:cNvSpPr txBox="1"/>
          <p:nvPr/>
        </p:nvSpPr>
        <p:spPr>
          <a:xfrm>
            <a:off x="1097280" y="5094982"/>
            <a:ext cx="10243268" cy="1077218"/>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Thus GPT-3, with </a:t>
            </a:r>
            <a:r>
              <a:rPr lang="en-US" sz="2400" i="1" dirty="0">
                <a:effectLst/>
                <a:latin typeface="Calibri" panose="020F0502020204030204" pitchFamily="34" charset="0"/>
                <a:cs typeface="Calibri" panose="020F0502020204030204" pitchFamily="34" charset="0"/>
              </a:rPr>
              <a:t>n </a:t>
            </a:r>
            <a:r>
              <a:rPr lang="en-US" sz="2400" dirty="0">
                <a:effectLst/>
                <a:latin typeface="Calibri" panose="020F0502020204030204" pitchFamily="34" charset="0"/>
                <a:cs typeface="Calibri" panose="020F0502020204030204" pitchFamily="34" charset="0"/>
              </a:rPr>
              <a:t>= 96 layers and dimensionality </a:t>
            </a:r>
            <a:r>
              <a:rPr lang="en-US" sz="2400" i="1" dirty="0">
                <a:effectLst/>
                <a:latin typeface="Calibri" panose="020F0502020204030204" pitchFamily="34" charset="0"/>
                <a:cs typeface="Calibri" panose="020F0502020204030204" pitchFamily="34" charset="0"/>
              </a:rPr>
              <a:t>d </a:t>
            </a:r>
            <a:r>
              <a:rPr lang="en-US" sz="2400" dirty="0">
                <a:effectLst/>
                <a:latin typeface="Calibri" panose="020F0502020204030204" pitchFamily="34" charset="0"/>
                <a:cs typeface="Calibri" panose="020F0502020204030204" pitchFamily="34" charset="0"/>
              </a:rPr>
              <a:t>= 12288, has 12 × 96 × 122882 ≈ 175 billion parameters. </a:t>
            </a:r>
            <a:endParaRPr lang="en-US" sz="2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58737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AC2C-FEC8-686E-1AB7-AFC3B7436E10}"/>
              </a:ext>
            </a:extLst>
          </p:cNvPr>
          <p:cNvSpPr>
            <a:spLocks noGrp="1"/>
          </p:cNvSpPr>
          <p:nvPr>
            <p:ph type="title"/>
          </p:nvPr>
        </p:nvSpPr>
        <p:spPr/>
        <p:txBody>
          <a:bodyPr/>
          <a:lstStyle/>
          <a:p>
            <a:r>
              <a:rPr lang="en-US" dirty="0"/>
              <a:t>Scaling law ~= “the bitter lesson”</a:t>
            </a:r>
          </a:p>
        </p:txBody>
      </p:sp>
      <p:sp>
        <p:nvSpPr>
          <p:cNvPr id="3" name="Content Placeholder 2">
            <a:extLst>
              <a:ext uri="{FF2B5EF4-FFF2-40B4-BE49-F238E27FC236}">
                <a16:creationId xmlns:a16="http://schemas.microsoft.com/office/drawing/2014/main" id="{194536B9-8E04-ACDB-FCAC-6F83F1C40098}"/>
              </a:ext>
            </a:extLst>
          </p:cNvPr>
          <p:cNvSpPr>
            <a:spLocks noGrp="1"/>
          </p:cNvSpPr>
          <p:nvPr>
            <p:ph idx="1"/>
          </p:nvPr>
        </p:nvSpPr>
        <p:spPr>
          <a:xfrm>
            <a:off x="1097285" y="1600200"/>
            <a:ext cx="4617715" cy="4572000"/>
          </a:xfrm>
        </p:spPr>
        <p:txBody>
          <a:bodyPr/>
          <a:lstStyle/>
          <a:p>
            <a:r>
              <a:rPr lang="en-US" dirty="0"/>
              <a:t>“The biggest lesson that can be read from 70 years of AI research is that general methods that leverage computation are ultimately the most effective, and by a large margin.”</a:t>
            </a:r>
          </a:p>
        </p:txBody>
      </p:sp>
      <p:pic>
        <p:nvPicPr>
          <p:cNvPr id="1026" name="Picture 2" descr="Interview with Dr.Richard Sutton: we might have strong AI algorithms by  2030. | by Synced | SyncedReview | Medium">
            <a:extLst>
              <a:ext uri="{FF2B5EF4-FFF2-40B4-BE49-F238E27FC236}">
                <a16:creationId xmlns:a16="http://schemas.microsoft.com/office/drawing/2014/main" id="{E9025492-DB9B-17C3-3B4E-6887C97E8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1524000"/>
            <a:ext cx="2497720" cy="251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3B00A8-35CA-B9A1-9B0C-934EB8056C78}"/>
              </a:ext>
            </a:extLst>
          </p:cNvPr>
          <p:cNvSpPr txBox="1"/>
          <p:nvPr/>
        </p:nvSpPr>
        <p:spPr>
          <a:xfrm>
            <a:off x="8842766" y="4038600"/>
            <a:ext cx="1423788" cy="338554"/>
          </a:xfrm>
          <a:prstGeom prst="rect">
            <a:avLst/>
          </a:prstGeom>
          <a:noFill/>
        </p:spPr>
        <p:txBody>
          <a:bodyPr wrap="none" rtlCol="0">
            <a:spAutoFit/>
          </a:bodyPr>
          <a:lstStyle/>
          <a:p>
            <a:r>
              <a:rPr lang="en-US" dirty="0">
                <a:latin typeface="+mn-lt"/>
              </a:rPr>
              <a:t>Richard Sutton</a:t>
            </a:r>
          </a:p>
        </p:txBody>
      </p:sp>
    </p:spTree>
    <p:extLst>
      <p:ext uri="{BB962C8B-B14F-4D97-AF65-F5344CB8AC3E}">
        <p14:creationId xmlns:p14="http://schemas.microsoft.com/office/powerpoint/2010/main" val="4227457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2CEE-819B-3D8B-2A34-02700D6963E2}"/>
              </a:ext>
            </a:extLst>
          </p:cNvPr>
          <p:cNvSpPr>
            <a:spLocks noGrp="1"/>
          </p:cNvSpPr>
          <p:nvPr>
            <p:ph type="title"/>
          </p:nvPr>
        </p:nvSpPr>
        <p:spPr/>
        <p:txBody>
          <a:bodyPr/>
          <a:lstStyle/>
          <a:p>
            <a:r>
              <a:rPr lang="en-US" dirty="0"/>
              <a:t>A trillion dollar question</a:t>
            </a:r>
          </a:p>
        </p:txBody>
      </p:sp>
      <p:sp>
        <p:nvSpPr>
          <p:cNvPr id="3" name="Content Placeholder 2">
            <a:extLst>
              <a:ext uri="{FF2B5EF4-FFF2-40B4-BE49-F238E27FC236}">
                <a16:creationId xmlns:a16="http://schemas.microsoft.com/office/drawing/2014/main" id="{58BAE2E4-79AA-CECA-2AC3-72B8B22D0A39}"/>
              </a:ext>
            </a:extLst>
          </p:cNvPr>
          <p:cNvSpPr>
            <a:spLocks noGrp="1"/>
          </p:cNvSpPr>
          <p:nvPr>
            <p:ph idx="1"/>
          </p:nvPr>
        </p:nvSpPr>
        <p:spPr/>
        <p:txBody>
          <a:bodyPr/>
          <a:lstStyle/>
          <a:p>
            <a:r>
              <a:rPr lang="en-US" dirty="0">
                <a:solidFill>
                  <a:srgbClr val="0070C0"/>
                </a:solidFill>
              </a:rPr>
              <a:t>Does the bitter lesson/scaling laws continue to hold today?</a:t>
            </a:r>
          </a:p>
        </p:txBody>
      </p:sp>
    </p:spTree>
    <p:extLst>
      <p:ext uri="{BB962C8B-B14F-4D97-AF65-F5344CB8AC3E}">
        <p14:creationId xmlns:p14="http://schemas.microsoft.com/office/powerpoint/2010/main" val="2347050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sp>
        <p:nvSpPr>
          <p:cNvPr id="10" name="Content Placeholder 9">
            <a:extLst>
              <a:ext uri="{FF2B5EF4-FFF2-40B4-BE49-F238E27FC236}">
                <a16:creationId xmlns:a16="http://schemas.microsoft.com/office/drawing/2014/main" id="{DA54DA6A-B9F7-41A4-014A-855FF62496F4}"/>
              </a:ext>
            </a:extLst>
          </p:cNvPr>
          <p:cNvSpPr>
            <a:spLocks noGrp="1"/>
          </p:cNvSpPr>
          <p:nvPr>
            <p:ph idx="1"/>
          </p:nvPr>
        </p:nvSpPr>
        <p:spPr>
          <a:xfrm>
            <a:off x="1097285" y="1600200"/>
            <a:ext cx="10561315" cy="4572000"/>
          </a:xfrm>
        </p:spPr>
        <p:txBody>
          <a:bodyPr>
            <a:normAutofit lnSpcReduction="10000"/>
          </a:bodyPr>
          <a:lstStyle/>
          <a:p>
            <a:r>
              <a:rPr lang="en-US" dirty="0">
                <a:latin typeface="Calibri" panose="020F0502020204030204" pitchFamily="34" charset="0"/>
                <a:cs typeface="Calibri" panose="020F0502020204030204" pitchFamily="34" charset="0"/>
              </a:rPr>
              <a:t>In training, we can compute attention very efficiently in parallel:</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But not at inference! We </a:t>
            </a:r>
            <a:r>
              <a:rPr lang="en-US" dirty="0">
                <a:effectLst/>
                <a:latin typeface="Calibri" panose="020F0502020204030204" pitchFamily="34" charset="0"/>
                <a:cs typeface="Calibri" panose="020F0502020204030204" pitchFamily="34" charset="0"/>
              </a:rPr>
              <a:t>generate the next tokens </a:t>
            </a:r>
            <a:r>
              <a:rPr lang="en-US" b="1" dirty="0">
                <a:effectLst/>
                <a:latin typeface="Calibri" panose="020F0502020204030204" pitchFamily="34" charset="0"/>
                <a:cs typeface="Calibri" panose="020F0502020204030204" pitchFamily="34" charset="0"/>
              </a:rPr>
              <a:t>one at a time</a:t>
            </a:r>
            <a:r>
              <a:rPr lang="en-US" b="1" dirty="0">
                <a:latin typeface="Calibri" panose="020F0502020204030204" pitchFamily="34" charset="0"/>
                <a:cs typeface="Calibri" panose="020F0502020204030204" pitchFamily="34" charset="0"/>
              </a:rPr>
              <a:t>!</a:t>
            </a:r>
            <a:endParaRPr lang="en-US" dirty="0">
              <a:effectLst/>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For a new token x, need to multiply by </a:t>
            </a:r>
            <a:r>
              <a:rPr lang="en-US" dirty="0">
                <a:effectLst/>
                <a:latin typeface="Calibri" panose="020F0502020204030204" pitchFamily="34" charset="0"/>
                <a:cs typeface="Calibri" panose="020F0502020204030204" pitchFamily="34" charset="0"/>
              </a:rPr>
              <a:t>W</a:t>
            </a:r>
            <a:r>
              <a:rPr lang="en-US" baseline="30000" dirty="0">
                <a:effectLst/>
                <a:latin typeface="Calibri" panose="020F0502020204030204" pitchFamily="34" charset="0"/>
                <a:cs typeface="Calibri" panose="020F0502020204030204" pitchFamily="34" charset="0"/>
              </a:rPr>
              <a:t>Q</a:t>
            </a:r>
            <a:r>
              <a:rPr lang="en-US" dirty="0">
                <a:effectLst/>
                <a:latin typeface="Calibri" panose="020F0502020204030204" pitchFamily="34" charset="0"/>
                <a:cs typeface="Calibri" panose="020F0502020204030204" pitchFamily="34" charset="0"/>
              </a:rPr>
              <a:t>, W</a:t>
            </a:r>
            <a:r>
              <a:rPr lang="en-US" baseline="30000" dirty="0">
                <a:effectLst/>
                <a:latin typeface="Calibri" panose="020F0502020204030204" pitchFamily="34" charset="0"/>
                <a:cs typeface="Calibri" panose="020F0502020204030204" pitchFamily="34" charset="0"/>
              </a:rPr>
              <a:t>K</a:t>
            </a:r>
            <a:r>
              <a:rPr lang="en-US" dirty="0">
                <a:effectLst/>
                <a:latin typeface="Calibri" panose="020F0502020204030204" pitchFamily="34" charset="0"/>
                <a:cs typeface="Calibri" panose="020F0502020204030204" pitchFamily="34" charset="0"/>
              </a:rPr>
              <a:t>, and W</a:t>
            </a:r>
            <a:r>
              <a:rPr lang="en-US" baseline="30000" dirty="0">
                <a:effectLst/>
                <a:latin typeface="Calibri" panose="020F0502020204030204" pitchFamily="34" charset="0"/>
                <a:cs typeface="Calibri" panose="020F0502020204030204" pitchFamily="34" charset="0"/>
              </a:rPr>
              <a:t>V</a:t>
            </a:r>
            <a:r>
              <a:rPr lang="en-US" dirty="0">
                <a:effectLst/>
                <a:latin typeface="Calibri" panose="020F0502020204030204" pitchFamily="34" charset="0"/>
                <a:cs typeface="Calibri" panose="020F0502020204030204" pitchFamily="34" charset="0"/>
              </a:rPr>
              <a:t> to get query, key, values</a:t>
            </a:r>
          </a:p>
          <a:p>
            <a:r>
              <a:rPr lang="en-US" dirty="0">
                <a:effectLst/>
                <a:latin typeface="Calibri" panose="020F0502020204030204" pitchFamily="34" charset="0"/>
                <a:cs typeface="Calibri" panose="020F0502020204030204" pitchFamily="34" charset="0"/>
              </a:rPr>
              <a:t>But don't want to </a:t>
            </a:r>
            <a:r>
              <a:rPr lang="en-US" b="1" dirty="0">
                <a:effectLst/>
                <a:latin typeface="Calibri" panose="020F0502020204030204" pitchFamily="34" charset="0"/>
                <a:cs typeface="Calibri" panose="020F0502020204030204" pitchFamily="34" charset="0"/>
              </a:rPr>
              <a:t>recompute</a:t>
            </a:r>
            <a:r>
              <a:rPr lang="en-US" dirty="0">
                <a:effectLst/>
                <a:latin typeface="Calibri" panose="020F0502020204030204" pitchFamily="34" charset="0"/>
                <a:cs typeface="Calibri" panose="020F0502020204030204" pitchFamily="34" charset="0"/>
              </a:rPr>
              <a:t> the key and value vectors for all the </a:t>
            </a:r>
            <a:r>
              <a:rPr lang="en-US" b="0" dirty="0">
                <a:effectLst/>
                <a:latin typeface="Calibri" panose="020F0502020204030204" pitchFamily="34" charset="0"/>
                <a:cs typeface="Calibri" panose="020F0502020204030204" pitchFamily="34" charset="0"/>
              </a:rPr>
              <a:t>prior </a:t>
            </a:r>
            <a:r>
              <a:rPr lang="en-US" dirty="0">
                <a:effectLst/>
                <a:latin typeface="Calibri" panose="020F0502020204030204" pitchFamily="34" charset="0"/>
                <a:cs typeface="Calibri" panose="020F0502020204030204" pitchFamily="34" charset="0"/>
              </a:rPr>
              <a:t>tokens x</a:t>
            </a:r>
            <a:r>
              <a:rPr lang="en-US" baseline="-25000" dirty="0">
                <a:effectLst/>
                <a:latin typeface="Calibri" panose="020F0502020204030204" pitchFamily="34" charset="0"/>
                <a:cs typeface="Calibri" panose="020F0502020204030204" pitchFamily="34" charset="0"/>
              </a:rPr>
              <a:t>&lt;</a:t>
            </a:r>
            <a:r>
              <a:rPr lang="en-US" i="1" baseline="-25000" dirty="0" err="1">
                <a:effectLst/>
                <a:latin typeface="Calibri" panose="020F0502020204030204" pitchFamily="34" charset="0"/>
                <a:cs typeface="Calibri" panose="020F0502020204030204" pitchFamily="34" charset="0"/>
              </a:rPr>
              <a:t>i</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Instead, </a:t>
            </a:r>
            <a:r>
              <a:rPr lang="en-US" dirty="0">
                <a:effectLst/>
                <a:latin typeface="Calibri" panose="020F0502020204030204" pitchFamily="34" charset="0"/>
                <a:cs typeface="Calibri" panose="020F0502020204030204" pitchFamily="34" charset="0"/>
              </a:rPr>
              <a:t> store key and value vectors in memory in the </a:t>
            </a:r>
            <a:r>
              <a:rPr lang="en-US" b="0" dirty="0">
                <a:effectLst/>
                <a:latin typeface="Calibri" panose="020F0502020204030204" pitchFamily="34" charset="0"/>
                <a:cs typeface="Calibri" panose="020F0502020204030204" pitchFamily="34" charset="0"/>
              </a:rPr>
              <a:t>KV cache</a:t>
            </a:r>
            <a:r>
              <a:rPr lang="en-US" dirty="0">
                <a:effectLst/>
                <a:latin typeface="Calibri" panose="020F0502020204030204" pitchFamily="34" charset="0"/>
                <a:cs typeface="Calibri" panose="020F0502020204030204" pitchFamily="34" charset="0"/>
              </a:rPr>
              <a:t>, and then we can just grab them from the cache </a:t>
            </a:r>
            <a:endParaRPr lang="en-US"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pic>
        <p:nvPicPr>
          <p:cNvPr id="11" name="Picture 10">
            <a:extLst>
              <a:ext uri="{FF2B5EF4-FFF2-40B4-BE49-F238E27FC236}">
                <a16:creationId xmlns:a16="http://schemas.microsoft.com/office/drawing/2014/main" id="{D46048F3-EA22-F57F-2078-BD06DF704FD1}"/>
              </a:ext>
            </a:extLst>
          </p:cNvPr>
          <p:cNvPicPr>
            <a:picLocks noChangeAspect="1"/>
          </p:cNvPicPr>
          <p:nvPr/>
        </p:nvPicPr>
        <p:blipFill>
          <a:blip r:embed="rId2"/>
          <a:stretch>
            <a:fillRect/>
          </a:stretch>
        </p:blipFill>
        <p:spPr>
          <a:xfrm>
            <a:off x="3962400" y="2057400"/>
            <a:ext cx="3837517" cy="933450"/>
          </a:xfrm>
          <a:prstGeom prst="rect">
            <a:avLst/>
          </a:prstGeom>
        </p:spPr>
      </p:pic>
    </p:spTree>
    <p:extLst>
      <p:ext uri="{BB962C8B-B14F-4D97-AF65-F5344CB8AC3E}">
        <p14:creationId xmlns:p14="http://schemas.microsoft.com/office/powerpoint/2010/main" val="4035063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pic>
        <p:nvPicPr>
          <p:cNvPr id="4" name="Picture 3">
            <a:extLst>
              <a:ext uri="{FF2B5EF4-FFF2-40B4-BE49-F238E27FC236}">
                <a16:creationId xmlns:a16="http://schemas.microsoft.com/office/drawing/2014/main" id="{C881A43B-EE1A-D8E4-2F1F-A00B9C49BE84}"/>
              </a:ext>
            </a:extLst>
          </p:cNvPr>
          <p:cNvPicPr>
            <a:picLocks noChangeAspect="1"/>
          </p:cNvPicPr>
          <p:nvPr/>
        </p:nvPicPr>
        <p:blipFill>
          <a:blip r:embed="rId3"/>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1CE1A55C-0DCC-1D45-8818-6948A6051318}"/>
              </a:ext>
            </a:extLst>
          </p:cNvPr>
          <p:cNvPicPr>
            <a:picLocks noChangeAspect="1"/>
          </p:cNvPicPr>
          <p:nvPr/>
        </p:nvPicPr>
        <p:blipFill>
          <a:blip r:embed="rId4"/>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51D2AC67-2762-355B-6D5D-03B88FF14C18}"/>
              </a:ext>
            </a:extLst>
          </p:cNvPr>
          <p:cNvPicPr>
            <a:picLocks noChangeAspect="1"/>
          </p:cNvPicPr>
          <p:nvPr/>
        </p:nvPicPr>
        <p:blipFill>
          <a:blip r:embed="rId5"/>
          <a:srcRect l="9442"/>
          <a:stretch/>
        </p:blipFill>
        <p:spPr>
          <a:xfrm>
            <a:off x="1453742" y="598129"/>
            <a:ext cx="6136748" cy="2878991"/>
          </a:xfrm>
          <a:prstGeom prst="rect">
            <a:avLst/>
          </a:prstGeom>
        </p:spPr>
      </p:pic>
    </p:spTree>
    <p:extLst>
      <p:ext uri="{BB962C8B-B14F-4D97-AF65-F5344CB8AC3E}">
        <p14:creationId xmlns:p14="http://schemas.microsoft.com/office/powerpoint/2010/main" val="271893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69C9C-C747-1324-66E0-3D70EC48B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333FA-EB01-99FD-A21B-A03A68923F94}"/>
              </a:ext>
            </a:extLst>
          </p:cNvPr>
          <p:cNvSpPr>
            <a:spLocks noGrp="1"/>
          </p:cNvSpPr>
          <p:nvPr>
            <p:ph type="title"/>
          </p:nvPr>
        </p:nvSpPr>
        <p:spPr>
          <a:xfrm>
            <a:off x="679858" y="-156638"/>
            <a:ext cx="10058400" cy="907196"/>
          </a:xfrm>
        </p:spPr>
        <p:txBody>
          <a:bodyPr/>
          <a:lstStyle/>
          <a:p>
            <a:r>
              <a:rPr lang="en-US" dirty="0"/>
              <a:t>KV Cache</a:t>
            </a:r>
          </a:p>
        </p:txBody>
      </p:sp>
      <p:pic>
        <p:nvPicPr>
          <p:cNvPr id="8" name="Content Placeholder 7">
            <a:extLst>
              <a:ext uri="{FF2B5EF4-FFF2-40B4-BE49-F238E27FC236}">
                <a16:creationId xmlns:a16="http://schemas.microsoft.com/office/drawing/2014/main" id="{407CEEEF-F408-171D-16DF-677CDDF268D0}"/>
              </a:ext>
            </a:extLst>
          </p:cNvPr>
          <p:cNvPicPr>
            <a:picLocks noGrp="1" noChangeAspect="1"/>
          </p:cNvPicPr>
          <p:nvPr>
            <p:ph idx="1"/>
          </p:nvPr>
        </p:nvPicPr>
        <p:blipFill>
          <a:blip r:embed="rId3"/>
          <a:stretch>
            <a:fillRect/>
          </a:stretch>
        </p:blipFill>
        <p:spPr>
          <a:xfrm>
            <a:off x="1494490" y="3867525"/>
            <a:ext cx="9067800" cy="2878992"/>
          </a:xfrm>
        </p:spPr>
      </p:pic>
      <p:pic>
        <p:nvPicPr>
          <p:cNvPr id="4" name="Picture 3">
            <a:extLst>
              <a:ext uri="{FF2B5EF4-FFF2-40B4-BE49-F238E27FC236}">
                <a16:creationId xmlns:a16="http://schemas.microsoft.com/office/drawing/2014/main" id="{31279BBD-D492-1EA8-A10E-31CC84C71F3C}"/>
              </a:ext>
            </a:extLst>
          </p:cNvPr>
          <p:cNvPicPr>
            <a:picLocks noChangeAspect="1"/>
          </p:cNvPicPr>
          <p:nvPr/>
        </p:nvPicPr>
        <p:blipFill>
          <a:blip r:embed="rId4"/>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00841234-02F1-489F-B54A-DA3C2C299485}"/>
              </a:ext>
            </a:extLst>
          </p:cNvPr>
          <p:cNvPicPr>
            <a:picLocks noChangeAspect="1"/>
          </p:cNvPicPr>
          <p:nvPr/>
        </p:nvPicPr>
        <p:blipFill>
          <a:blip r:embed="rId5"/>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AF83C59F-5A0F-9781-4653-D60E69B2EC17}"/>
              </a:ext>
            </a:extLst>
          </p:cNvPr>
          <p:cNvPicPr>
            <a:picLocks noChangeAspect="1"/>
          </p:cNvPicPr>
          <p:nvPr/>
        </p:nvPicPr>
        <p:blipFill>
          <a:blip r:embed="rId6"/>
          <a:srcRect l="9442"/>
          <a:stretch/>
        </p:blipFill>
        <p:spPr>
          <a:xfrm>
            <a:off x="1453742" y="598129"/>
            <a:ext cx="6136748" cy="2878991"/>
          </a:xfrm>
          <a:prstGeom prst="rect">
            <a:avLst/>
          </a:prstGeom>
        </p:spPr>
      </p:pic>
    </p:spTree>
    <p:extLst>
      <p:ext uri="{BB962C8B-B14F-4D97-AF65-F5344CB8AC3E}">
        <p14:creationId xmlns:p14="http://schemas.microsoft.com/office/powerpoint/2010/main" val="1225985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2B6A7F-A44C-49C7-BF0E-0935FBCE080B}"/>
              </a:ext>
            </a:extLst>
          </p:cNvPr>
          <p:cNvSpPr>
            <a:spLocks noGrp="1"/>
          </p:cNvSpPr>
          <p:nvPr>
            <p:ph type="title"/>
          </p:nvPr>
        </p:nvSpPr>
        <p:spPr/>
        <p:txBody>
          <a:bodyPr/>
          <a:lstStyle/>
          <a:p>
            <a:r>
              <a:rPr lang="en-US" dirty="0"/>
              <a:t>Parameter-Efficient Finetuning</a:t>
            </a:r>
          </a:p>
        </p:txBody>
      </p:sp>
      <p:sp>
        <p:nvSpPr>
          <p:cNvPr id="6" name="Content Placeholder 5">
            <a:extLst>
              <a:ext uri="{FF2B5EF4-FFF2-40B4-BE49-F238E27FC236}">
                <a16:creationId xmlns:a16="http://schemas.microsoft.com/office/drawing/2014/main" id="{82152458-541B-5F13-D719-603A8C951253}"/>
              </a:ext>
            </a:extLst>
          </p:cNvPr>
          <p:cNvSpPr>
            <a:spLocks noGrp="1"/>
          </p:cNvSpPr>
          <p:nvPr>
            <p:ph idx="1"/>
          </p:nvPr>
        </p:nvSpPr>
        <p:spPr>
          <a:xfrm>
            <a:off x="1097285" y="1600200"/>
            <a:ext cx="10058401" cy="5257800"/>
          </a:xfrm>
        </p:spPr>
        <p:txBody>
          <a:bodyPr>
            <a:normAutofit/>
          </a:bodyPr>
          <a:lstStyle/>
          <a:p>
            <a:r>
              <a:rPr lang="en-US" dirty="0">
                <a:effectLst/>
                <a:latin typeface="Calibri" panose="020F0502020204030204" pitchFamily="34" charset="0"/>
                <a:cs typeface="Calibri" panose="020F0502020204030204" pitchFamily="34" charset="0"/>
              </a:rPr>
              <a:t>Adapting </a:t>
            </a:r>
            <a:r>
              <a:rPr lang="en-US" dirty="0">
                <a:latin typeface="Calibri" panose="020F0502020204030204" pitchFamily="34" charset="0"/>
                <a:cs typeface="Calibri" panose="020F0502020204030204" pitchFamily="34" charset="0"/>
              </a:rPr>
              <a:t>to a new domain by c</a:t>
            </a:r>
            <a:r>
              <a:rPr lang="en-US" dirty="0">
                <a:effectLst/>
                <a:latin typeface="Calibri" panose="020F0502020204030204" pitchFamily="34" charset="0"/>
                <a:cs typeface="Calibri" panose="020F0502020204030204" pitchFamily="34" charset="0"/>
              </a:rPr>
              <a:t>ontinued pretraining (finetuning) is a problem with huge LLMs.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normous numbers of parameters to train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ach pass of batch gradient descent has to backpropagate through many many huge layers.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xpensive in processing power, in memory, and in time. </a:t>
            </a:r>
            <a:endParaRPr lang="en-US" dirty="0">
              <a:latin typeface="Calibri" panose="020F0502020204030204" pitchFamily="34" charset="0"/>
              <a:cs typeface="Calibri" panose="020F0502020204030204" pitchFamily="34" charset="0"/>
            </a:endParaRPr>
          </a:p>
          <a:p>
            <a:pPr marL="0" indent="0"/>
            <a:r>
              <a:rPr lang="en-US" b="0" dirty="0">
                <a:effectLst/>
                <a:latin typeface="Calibri" panose="020F0502020204030204" pitchFamily="34" charset="0"/>
                <a:cs typeface="Calibri" panose="020F0502020204030204" pitchFamily="34" charset="0"/>
              </a:rPr>
              <a:t>Instead, </a:t>
            </a:r>
            <a:r>
              <a:rPr lang="en-US" b="1" dirty="0">
                <a:effectLst/>
                <a:latin typeface="Calibri" panose="020F0502020204030204" pitchFamily="34" charset="0"/>
                <a:cs typeface="Calibri" panose="020F0502020204030204" pitchFamily="34" charset="0"/>
              </a:rPr>
              <a:t>parameter-efficient fine tuning </a:t>
            </a:r>
            <a:r>
              <a:rPr lang="en-US" b="0" dirty="0">
                <a:effectLst/>
                <a:latin typeface="Calibri" panose="020F0502020204030204" pitchFamily="34" charset="0"/>
                <a:cs typeface="Calibri" panose="020F0502020204030204" pitchFamily="34" charset="0"/>
              </a:rPr>
              <a:t>(PEFT</a:t>
            </a:r>
            <a:r>
              <a:rPr lang="en-US" b="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fficiently select a subset of parameters to update when finetuning.</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E.g., freeze some of the parameters (don’t change them), </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And only update some a few parameters. </a:t>
            </a:r>
            <a:endParaRPr lang="en-US" sz="4000"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8879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FDE4-36DC-6389-0BE3-C5018C964DAC}"/>
              </a:ext>
            </a:extLst>
          </p:cNvPr>
          <p:cNvSpPr>
            <a:spLocks noGrp="1"/>
          </p:cNvSpPr>
          <p:nvPr>
            <p:ph type="title"/>
          </p:nvPr>
        </p:nvSpPr>
        <p:spPr/>
        <p:txBody>
          <a:bodyPr/>
          <a:lstStyle/>
          <a:p>
            <a:r>
              <a:rPr lang="en-US" dirty="0" err="1"/>
              <a:t>LoRA</a:t>
            </a:r>
            <a:r>
              <a:rPr lang="en-US" dirty="0"/>
              <a:t> (Low-Rank Adaptation)</a:t>
            </a:r>
          </a:p>
        </p:txBody>
      </p:sp>
      <p:sp>
        <p:nvSpPr>
          <p:cNvPr id="3" name="Content Placeholder 2">
            <a:extLst>
              <a:ext uri="{FF2B5EF4-FFF2-40B4-BE49-F238E27FC236}">
                <a16:creationId xmlns:a16="http://schemas.microsoft.com/office/drawing/2014/main" id="{1AA6C6A0-EA1A-B336-CF30-AF46D9ED3B28}"/>
              </a:ext>
            </a:extLst>
          </p:cNvPr>
          <p:cNvSpPr>
            <a:spLocks noGrp="1"/>
          </p:cNvSpPr>
          <p:nvPr>
            <p:ph idx="1"/>
          </p:nvPr>
        </p:nvSpPr>
        <p:spPr/>
        <p:txBody>
          <a:bodyPr/>
          <a:lstStyle/>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ransformers have many dense matrix multiply layers</a:t>
            </a:r>
          </a:p>
          <a:p>
            <a:pPr marL="968345" lvl="1" indent="-5715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Like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Q</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K</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V</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O</a:t>
            </a:r>
            <a:r>
              <a:rPr lang="en-US" sz="3200" dirty="0">
                <a:effectLst/>
                <a:latin typeface="Calibri" panose="020F0502020204030204" pitchFamily="34" charset="0"/>
                <a:cs typeface="Calibri" panose="020F0502020204030204" pitchFamily="34" charset="0"/>
              </a:rPr>
              <a:t> layers in attention</a:t>
            </a:r>
            <a:endParaRPr lang="en-US" sz="3200" dirty="0">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Instead of updating these layers during finetuning,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F</a:t>
            </a:r>
            <a:r>
              <a:rPr lang="en-US" sz="3200" dirty="0">
                <a:effectLst/>
                <a:latin typeface="Calibri" panose="020F0502020204030204" pitchFamily="34" charset="0"/>
                <a:cs typeface="Calibri" panose="020F0502020204030204" pitchFamily="34" charset="0"/>
              </a:rPr>
              <a:t>reeze these layers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U</a:t>
            </a:r>
            <a:r>
              <a:rPr lang="en-US" sz="3200" dirty="0">
                <a:effectLst/>
                <a:latin typeface="Calibri" panose="020F0502020204030204" pitchFamily="34" charset="0"/>
                <a:cs typeface="Calibri" panose="020F0502020204030204" pitchFamily="34" charset="0"/>
              </a:rPr>
              <a:t>pdate a low-rank approximation with fewer parameters. </a:t>
            </a:r>
            <a:endParaRPr lang="en-US" sz="3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348257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1559-0495-6494-C8C4-F9839C623D84}"/>
              </a:ext>
            </a:extLst>
          </p:cNvPr>
          <p:cNvSpPr>
            <a:spLocks noGrp="1"/>
          </p:cNvSpPr>
          <p:nvPr>
            <p:ph type="title"/>
          </p:nvPr>
        </p:nvSpPr>
        <p:spPr/>
        <p:txBody>
          <a:bodyPr/>
          <a:lstStyle/>
          <a:p>
            <a:r>
              <a:rPr lang="en-US" dirty="0" err="1"/>
              <a:t>LoRA</a:t>
            </a:r>
            <a:endParaRPr lang="en-US" dirty="0"/>
          </a:p>
        </p:txBody>
      </p:sp>
      <p:pic>
        <p:nvPicPr>
          <p:cNvPr id="5" name="Picture 4">
            <a:extLst>
              <a:ext uri="{FF2B5EF4-FFF2-40B4-BE49-F238E27FC236}">
                <a16:creationId xmlns:a16="http://schemas.microsoft.com/office/drawing/2014/main" id="{2DCCBE97-5097-2FE6-0C0F-B5393BC5EA83}"/>
              </a:ext>
            </a:extLst>
          </p:cNvPr>
          <p:cNvPicPr>
            <a:picLocks noChangeAspect="1"/>
          </p:cNvPicPr>
          <p:nvPr/>
        </p:nvPicPr>
        <p:blipFill>
          <a:blip r:embed="rId3"/>
          <a:stretch>
            <a:fillRect/>
          </a:stretch>
        </p:blipFill>
        <p:spPr>
          <a:xfrm>
            <a:off x="4068602" y="299171"/>
            <a:ext cx="6989670" cy="6395913"/>
          </a:xfrm>
          <a:prstGeom prst="rect">
            <a:avLst/>
          </a:prstGeom>
        </p:spPr>
      </p:pic>
    </p:spTree>
    <p:extLst>
      <p:ext uri="{BB962C8B-B14F-4D97-AF65-F5344CB8AC3E}">
        <p14:creationId xmlns:p14="http://schemas.microsoft.com/office/powerpoint/2010/main" val="1775658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650D-27DE-DD55-08EA-AE0394F51A77}"/>
              </a:ext>
            </a:extLst>
          </p:cNvPr>
          <p:cNvSpPr>
            <a:spLocks noGrp="1"/>
          </p:cNvSpPr>
          <p:nvPr>
            <p:ph type="title"/>
          </p:nvPr>
        </p:nvSpPr>
        <p:spPr/>
        <p:txBody>
          <a:bodyPr/>
          <a:lstStyle/>
          <a:p>
            <a:r>
              <a:rPr lang="en-US" dirty="0" err="1"/>
              <a:t>LoRA</a:t>
            </a:r>
            <a:endParaRPr lang="en-US" dirty="0"/>
          </a:p>
        </p:txBody>
      </p:sp>
      <p:sp>
        <p:nvSpPr>
          <p:cNvPr id="3" name="Content Placeholder 2">
            <a:extLst>
              <a:ext uri="{FF2B5EF4-FFF2-40B4-BE49-F238E27FC236}">
                <a16:creationId xmlns:a16="http://schemas.microsoft.com/office/drawing/2014/main" id="{DC772644-F286-78CE-0456-EFE12FAFE5F7}"/>
              </a:ext>
            </a:extLst>
          </p:cNvPr>
          <p:cNvSpPr>
            <a:spLocks noGrp="1"/>
          </p:cNvSpPr>
          <p:nvPr>
            <p:ph idx="1"/>
          </p:nvPr>
        </p:nvSpPr>
        <p:spPr>
          <a:xfrm>
            <a:off x="1097285" y="1295400"/>
            <a:ext cx="10058401" cy="4876800"/>
          </a:xfrm>
        </p:spPr>
        <p:txBody>
          <a:bodyPr>
            <a:normAutofit fontScale="85000" lnSpcReduction="20000"/>
          </a:bodyPr>
          <a:lstStyle/>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Consider a </a:t>
            </a:r>
            <a:r>
              <a:rPr lang="en-US" sz="3000" b="1" dirty="0">
                <a:effectLst/>
                <a:latin typeface="Calibri" panose="020F0502020204030204" pitchFamily="34" charset="0"/>
                <a:cs typeface="Calibri" panose="020F0502020204030204" pitchFamily="34" charset="0"/>
              </a:rPr>
              <a:t>matrix W </a:t>
            </a:r>
            <a:r>
              <a:rPr lang="en-US" sz="3000" dirty="0">
                <a:latin typeface="Calibri" panose="020F0502020204030204" pitchFamily="34" charset="0"/>
                <a:cs typeface="Calibri" panose="020F0502020204030204" pitchFamily="34" charset="0"/>
              </a:rPr>
              <a:t>(shape </a:t>
            </a:r>
            <a:r>
              <a:rPr lang="en-US" sz="3000" dirty="0">
                <a:effectLst/>
                <a:latin typeface="Calibri" panose="020F0502020204030204" pitchFamily="34" charset="0"/>
                <a:cs typeface="Calibri" panose="020F0502020204030204" pitchFamily="34" charset="0"/>
              </a:rPr>
              <a:t>[</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 </a:t>
            </a:r>
            <a:r>
              <a:rPr lang="en-US" sz="3000" i="1" dirty="0">
                <a:effectLst/>
                <a:latin typeface="Calibri" panose="020F0502020204030204" pitchFamily="34" charset="0"/>
                <a:cs typeface="Calibri" panose="020F0502020204030204" pitchFamily="34" charset="0"/>
              </a:rPr>
              <a:t>d</a:t>
            </a:r>
            <a:r>
              <a:rPr lang="en-US" sz="3000" dirty="0">
                <a:effectLst/>
                <a:latin typeface="Calibri" panose="020F0502020204030204" pitchFamily="34" charset="0"/>
                <a:cs typeface="Calibri" panose="020F0502020204030204" pitchFamily="34" charset="0"/>
              </a:rPr>
              <a:t>])  that needs to be updated during finetuning via gradient descent.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Normally updates are ∆W  (shape [</a:t>
            </a:r>
            <a:r>
              <a:rPr lang="en-US" sz="2600" i="1" dirty="0">
                <a:effectLst/>
                <a:latin typeface="Calibri" panose="020F0502020204030204" pitchFamily="34" charset="0"/>
                <a:cs typeface="Calibri" panose="020F0502020204030204" pitchFamily="34" charset="0"/>
              </a:rPr>
              <a:t>N </a:t>
            </a:r>
            <a:r>
              <a:rPr lang="en-US" sz="2600" dirty="0">
                <a:effectLst/>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d</a:t>
            </a:r>
            <a:r>
              <a:rPr lang="en-US" sz="2600" dirty="0">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In </a:t>
            </a:r>
            <a:r>
              <a:rPr lang="en-US" sz="3000" dirty="0" err="1">
                <a:effectLst/>
                <a:latin typeface="Calibri" panose="020F0502020204030204" pitchFamily="34" charset="0"/>
                <a:cs typeface="Calibri" panose="020F0502020204030204" pitchFamily="34" charset="0"/>
              </a:rPr>
              <a:t>LoRA</a:t>
            </a:r>
            <a:r>
              <a:rPr lang="en-US" sz="3000" dirty="0">
                <a:effectLst/>
                <a:latin typeface="Calibri" panose="020F0502020204030204" pitchFamily="34" charset="0"/>
                <a:cs typeface="Calibri" panose="020F0502020204030204" pitchFamily="34" charset="0"/>
              </a:rPr>
              <a:t>, we freeze W </a:t>
            </a:r>
            <a:r>
              <a:rPr lang="en-US" sz="3000" dirty="0">
                <a:latin typeface="Calibri" panose="020F0502020204030204" pitchFamily="34" charset="0"/>
                <a:cs typeface="Calibri" panose="020F0502020204030204" pitchFamily="34" charset="0"/>
              </a:rPr>
              <a:t>and update </a:t>
            </a:r>
            <a:r>
              <a:rPr lang="en-US" sz="3000" dirty="0">
                <a:effectLst/>
                <a:latin typeface="Calibri" panose="020F0502020204030204" pitchFamily="34" charset="0"/>
                <a:cs typeface="Calibri" panose="020F0502020204030204" pitchFamily="34" charset="0"/>
              </a:rPr>
              <a:t>instead a low-rank decomposition of W:</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A of shape [</a:t>
            </a:r>
            <a:r>
              <a:rPr lang="en-US" sz="2600" i="1" dirty="0" err="1">
                <a:effectLst/>
                <a:latin typeface="Calibri" panose="020F0502020204030204" pitchFamily="34" charset="0"/>
                <a:cs typeface="Calibri" panose="020F0502020204030204" pitchFamily="34" charset="0"/>
              </a:rPr>
              <a:t>N</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r</a:t>
            </a:r>
            <a:r>
              <a:rPr lang="en-US" sz="2600" dirty="0">
                <a:effectLst/>
                <a:latin typeface="Calibri" panose="020F0502020204030204" pitchFamily="34" charset="0"/>
                <a:cs typeface="Calibri" panose="020F0502020204030204" pitchFamily="34" charset="0"/>
              </a:rPr>
              <a: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B of shape [</a:t>
            </a:r>
            <a:r>
              <a:rPr lang="en-US" sz="2600" i="1" dirty="0" err="1">
                <a:effectLst/>
                <a:latin typeface="Calibri" panose="020F0502020204030204" pitchFamily="34" charset="0"/>
                <a:cs typeface="Calibri" panose="020F0502020204030204" pitchFamily="34" charset="0"/>
              </a:rPr>
              <a:t>r</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d</a:t>
            </a:r>
            <a:r>
              <a:rPr lang="en-US" sz="2600" i="1" dirty="0">
                <a:effectLst/>
                <a:latin typeface="Calibri" panose="020F0502020204030204" pitchFamily="34" charset="0"/>
                <a:cs typeface="Calibri" panose="020F0502020204030204" pitchFamily="34" charset="0"/>
              </a:rPr>
              <a:t>], </a:t>
            </a:r>
            <a:r>
              <a:rPr lang="en-US" sz="2600" dirty="0">
                <a:effectLst/>
                <a:latin typeface="Calibri" panose="020F0502020204030204" pitchFamily="34" charset="0"/>
                <a:cs typeface="Calibri" panose="020F0502020204030204" pitchFamily="34" charset="0"/>
              </a:rPr>
              <a:t>r is very small  (like 1 or 2)</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That is, during  finetuning we update A and B instead of W. </a:t>
            </a:r>
          </a:p>
          <a:p>
            <a:endParaRPr lang="en-US" sz="3000" dirty="0">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F</a:t>
            </a:r>
            <a:r>
              <a:rPr lang="en-US" sz="3000" dirty="0">
                <a:effectLst/>
                <a:latin typeface="Calibri" panose="020F0502020204030204" pitchFamily="34" charset="0"/>
                <a:cs typeface="Calibri" panose="020F0502020204030204" pitchFamily="34" charset="0"/>
              </a:rPr>
              <a:t>orward pass: instead of </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p>
          <a:p>
            <a:r>
              <a:rPr lang="en-US" sz="3000" dirty="0">
                <a:effectLst/>
                <a:latin typeface="Calibri" panose="020F0502020204030204" pitchFamily="34" charset="0"/>
                <a:cs typeface="Calibri" panose="020F0502020204030204" pitchFamily="34" charset="0"/>
              </a:rPr>
              <a:t>We do</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xAB</a:t>
            </a:r>
            <a:r>
              <a:rPr lang="en-US" sz="3000" b="1" dirty="0">
                <a:effectLst/>
                <a:latin typeface="Calibri" panose="020F0502020204030204" pitchFamily="34" charset="0"/>
                <a:cs typeface="Calibri" panose="020F0502020204030204" pitchFamily="34" charset="0"/>
              </a:rPr>
              <a:t> </a:t>
            </a:r>
            <a:endParaRPr lang="en-US" sz="3000" b="1"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629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5880-EC5D-5C9A-A861-2BCDEE1368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4CE586-14F2-A08E-4F9E-8B13E1CD5B4F}"/>
              </a:ext>
            </a:extLst>
          </p:cNvPr>
          <p:cNvSpPr>
            <a:spLocks noGrp="1"/>
          </p:cNvSpPr>
          <p:nvPr>
            <p:ph type="title"/>
          </p:nvPr>
        </p:nvSpPr>
        <p:spPr>
          <a:xfrm>
            <a:off x="228600" y="594359"/>
            <a:ext cx="3733800" cy="2286000"/>
          </a:xfrm>
        </p:spPr>
        <p:txBody>
          <a:bodyPr>
            <a:normAutofit/>
          </a:bodyPr>
          <a:lstStyle/>
          <a:p>
            <a:r>
              <a:rPr lang="en-US" sz="4400" b="1" dirty="0"/>
              <a:t>ARCHITECTURE</a:t>
            </a:r>
          </a:p>
        </p:txBody>
      </p:sp>
      <p:sp>
        <p:nvSpPr>
          <p:cNvPr id="5" name="Content Placeholder 4">
            <a:extLst>
              <a:ext uri="{FF2B5EF4-FFF2-40B4-BE49-F238E27FC236}">
                <a16:creationId xmlns:a16="http://schemas.microsoft.com/office/drawing/2014/main" id="{9CBE9E77-31B2-9CCC-14E2-5A017C7FC1B3}"/>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E87888EB-0982-8414-B587-86249F2D44B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24620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6753-72D9-B7FE-BA3C-614C11F6F7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7E0600-CA44-1D78-413F-A55829688750}"/>
              </a:ext>
            </a:extLst>
          </p:cNvPr>
          <p:cNvSpPr>
            <a:spLocks noGrp="1"/>
          </p:cNvSpPr>
          <p:nvPr>
            <p:ph type="title"/>
          </p:nvPr>
        </p:nvSpPr>
        <p:spPr>
          <a:xfrm>
            <a:off x="228600" y="616679"/>
            <a:ext cx="3657600" cy="2286000"/>
          </a:xfrm>
        </p:spPr>
        <p:txBody>
          <a:bodyPr>
            <a:normAutofit/>
          </a:bodyPr>
          <a:lstStyle/>
          <a:p>
            <a:pPr algn="ctr"/>
            <a:r>
              <a:rPr lang="en-US" sz="4400" b="1" dirty="0"/>
              <a:t>HARMS</a:t>
            </a:r>
            <a:br>
              <a:rPr lang="en-US" sz="4400" b="1" dirty="0"/>
            </a:br>
            <a:r>
              <a:rPr lang="en-US" sz="4400" b="1" dirty="0"/>
              <a:t>OF LLMS</a:t>
            </a:r>
          </a:p>
        </p:txBody>
      </p:sp>
      <p:sp>
        <p:nvSpPr>
          <p:cNvPr id="5" name="Content Placeholder 4">
            <a:extLst>
              <a:ext uri="{FF2B5EF4-FFF2-40B4-BE49-F238E27FC236}">
                <a16:creationId xmlns:a16="http://schemas.microsoft.com/office/drawing/2014/main" id="{FAD3C6E8-00F1-7B99-D880-47147C29FACA}"/>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BD766659-8648-C28A-761D-389382DD7B0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9661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Hallucination</a:t>
            </a:r>
          </a:p>
        </p:txBody>
      </p:sp>
      <p:pic>
        <p:nvPicPr>
          <p:cNvPr id="5" name="Content Placeholder 4" descr="A close up of a text&#10;&#10;Description automatically generated">
            <a:extLst>
              <a:ext uri="{FF2B5EF4-FFF2-40B4-BE49-F238E27FC236}">
                <a16:creationId xmlns:a16="http://schemas.microsoft.com/office/drawing/2014/main" id="{EB06725F-5586-D596-95DC-0BAF28BD5E1E}"/>
              </a:ext>
            </a:extLst>
          </p:cNvPr>
          <p:cNvPicPr>
            <a:picLocks noGrp="1" noChangeAspect="1"/>
          </p:cNvPicPr>
          <p:nvPr>
            <p:ph idx="1"/>
          </p:nvPr>
        </p:nvPicPr>
        <p:blipFill>
          <a:blip r:embed="rId3"/>
          <a:stretch>
            <a:fillRect/>
          </a:stretch>
        </p:blipFill>
        <p:spPr>
          <a:xfrm>
            <a:off x="5384800" y="239461"/>
            <a:ext cx="6261132" cy="1098246"/>
          </a:xfrm>
        </p:spPr>
      </p:pic>
      <p:pic>
        <p:nvPicPr>
          <p:cNvPr id="8" name="Picture 7" descr="A close-up of a white background&#10;&#10;Description automatically generated">
            <a:extLst>
              <a:ext uri="{FF2B5EF4-FFF2-40B4-BE49-F238E27FC236}">
                <a16:creationId xmlns:a16="http://schemas.microsoft.com/office/drawing/2014/main" id="{7AF6D51A-D222-ED8F-745E-40F970E1DACE}"/>
              </a:ext>
            </a:extLst>
          </p:cNvPr>
          <p:cNvPicPr>
            <a:picLocks noChangeAspect="1"/>
          </p:cNvPicPr>
          <p:nvPr/>
        </p:nvPicPr>
        <p:blipFill>
          <a:blip r:embed="rId4"/>
          <a:stretch>
            <a:fillRect/>
          </a:stretch>
        </p:blipFill>
        <p:spPr>
          <a:xfrm>
            <a:off x="2240280" y="1896109"/>
            <a:ext cx="7772400" cy="2102975"/>
          </a:xfrm>
          <a:prstGeom prst="rect">
            <a:avLst/>
          </a:prstGeom>
        </p:spPr>
      </p:pic>
      <p:pic>
        <p:nvPicPr>
          <p:cNvPr id="10" name="Picture 9" descr="A close up of a sign&#10;&#10;Description automatically generated">
            <a:extLst>
              <a:ext uri="{FF2B5EF4-FFF2-40B4-BE49-F238E27FC236}">
                <a16:creationId xmlns:a16="http://schemas.microsoft.com/office/drawing/2014/main" id="{747879F5-BE7A-F7AA-50E2-0961C120638C}"/>
              </a:ext>
            </a:extLst>
          </p:cNvPr>
          <p:cNvPicPr>
            <a:picLocks noChangeAspect="1"/>
          </p:cNvPicPr>
          <p:nvPr/>
        </p:nvPicPr>
        <p:blipFill>
          <a:blip r:embed="rId5"/>
          <a:stretch>
            <a:fillRect/>
          </a:stretch>
        </p:blipFill>
        <p:spPr>
          <a:xfrm>
            <a:off x="446203" y="4495800"/>
            <a:ext cx="11191262" cy="1528732"/>
          </a:xfrm>
          <a:prstGeom prst="rect">
            <a:avLst/>
          </a:prstGeom>
        </p:spPr>
      </p:pic>
    </p:spTree>
    <p:extLst>
      <p:ext uri="{BB962C8B-B14F-4D97-AF65-F5344CB8AC3E}">
        <p14:creationId xmlns:p14="http://schemas.microsoft.com/office/powerpoint/2010/main" val="4245004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Copyright</a:t>
            </a:r>
          </a:p>
        </p:txBody>
      </p:sp>
      <p:pic>
        <p:nvPicPr>
          <p:cNvPr id="9" name="Content Placeholder 8" descr="A close-up of a building&#10;&#10;Description automatically generated">
            <a:extLst>
              <a:ext uri="{FF2B5EF4-FFF2-40B4-BE49-F238E27FC236}">
                <a16:creationId xmlns:a16="http://schemas.microsoft.com/office/drawing/2014/main" id="{C82B27BD-3C16-08FD-B295-69BA995325DF}"/>
              </a:ext>
            </a:extLst>
          </p:cNvPr>
          <p:cNvPicPr>
            <a:picLocks noGrp="1" noChangeAspect="1"/>
          </p:cNvPicPr>
          <p:nvPr>
            <p:ph idx="1"/>
          </p:nvPr>
        </p:nvPicPr>
        <p:blipFill>
          <a:blip r:embed="rId3"/>
          <a:stretch>
            <a:fillRect/>
          </a:stretch>
        </p:blipFill>
        <p:spPr>
          <a:xfrm>
            <a:off x="7019703" y="4221762"/>
            <a:ext cx="5136597" cy="2486456"/>
          </a:xfrm>
        </p:spPr>
      </p:pic>
      <p:pic>
        <p:nvPicPr>
          <p:cNvPr id="5" name="Picture 4">
            <a:extLst>
              <a:ext uri="{FF2B5EF4-FFF2-40B4-BE49-F238E27FC236}">
                <a16:creationId xmlns:a16="http://schemas.microsoft.com/office/drawing/2014/main" id="{29BB7AE9-F06C-E943-EE9B-D0EB3C34EFA7}"/>
              </a:ext>
            </a:extLst>
          </p:cNvPr>
          <p:cNvPicPr>
            <a:picLocks noChangeAspect="1"/>
          </p:cNvPicPr>
          <p:nvPr/>
        </p:nvPicPr>
        <p:blipFill>
          <a:blip r:embed="rId4"/>
          <a:stretch>
            <a:fillRect/>
          </a:stretch>
        </p:blipFill>
        <p:spPr>
          <a:xfrm>
            <a:off x="3276600" y="2152339"/>
            <a:ext cx="8401671" cy="953162"/>
          </a:xfrm>
          <a:prstGeom prst="rect">
            <a:avLst/>
          </a:prstGeom>
        </p:spPr>
      </p:pic>
      <p:pic>
        <p:nvPicPr>
          <p:cNvPr id="7" name="Picture 6" descr="A collage of a person's face&#10;&#10;Description automatically generated">
            <a:extLst>
              <a:ext uri="{FF2B5EF4-FFF2-40B4-BE49-F238E27FC236}">
                <a16:creationId xmlns:a16="http://schemas.microsoft.com/office/drawing/2014/main" id="{EBC4D418-B0B6-E46E-B226-840CD2FB4AE6}"/>
              </a:ext>
            </a:extLst>
          </p:cNvPr>
          <p:cNvPicPr>
            <a:picLocks noChangeAspect="1"/>
          </p:cNvPicPr>
          <p:nvPr/>
        </p:nvPicPr>
        <p:blipFill rotWithShape="1">
          <a:blip r:embed="rId5"/>
          <a:srcRect l="1575" t="49260" r="244" b="244"/>
          <a:stretch/>
        </p:blipFill>
        <p:spPr>
          <a:xfrm>
            <a:off x="5622789" y="289817"/>
            <a:ext cx="3999079" cy="1376837"/>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6925C0-AD38-6E39-D769-516787A79A3D}"/>
              </a:ext>
            </a:extLst>
          </p:cNvPr>
          <p:cNvPicPr>
            <a:picLocks noChangeAspect="1"/>
          </p:cNvPicPr>
          <p:nvPr/>
        </p:nvPicPr>
        <p:blipFill>
          <a:blip r:embed="rId6"/>
          <a:stretch>
            <a:fillRect/>
          </a:stretch>
        </p:blipFill>
        <p:spPr>
          <a:xfrm>
            <a:off x="381000" y="3643347"/>
            <a:ext cx="7772400" cy="2018956"/>
          </a:xfrm>
          <a:prstGeom prst="rect">
            <a:avLst/>
          </a:prstGeom>
        </p:spPr>
      </p:pic>
    </p:spTree>
    <p:extLst>
      <p:ext uri="{BB962C8B-B14F-4D97-AF65-F5344CB8AC3E}">
        <p14:creationId xmlns:p14="http://schemas.microsoft.com/office/powerpoint/2010/main" val="1686220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Privacy</a:t>
            </a:r>
          </a:p>
        </p:txBody>
      </p:sp>
      <p:pic>
        <p:nvPicPr>
          <p:cNvPr id="5" name="Content Placeholder 4" descr="A black background with white text&#10;&#10;Description automatically generated">
            <a:extLst>
              <a:ext uri="{FF2B5EF4-FFF2-40B4-BE49-F238E27FC236}">
                <a16:creationId xmlns:a16="http://schemas.microsoft.com/office/drawing/2014/main" id="{4E8E9753-987C-2FCB-0294-3AC396668E64}"/>
              </a:ext>
            </a:extLst>
          </p:cNvPr>
          <p:cNvPicPr>
            <a:picLocks noGrp="1" noChangeAspect="1"/>
          </p:cNvPicPr>
          <p:nvPr>
            <p:ph idx="1"/>
          </p:nvPr>
        </p:nvPicPr>
        <p:blipFill>
          <a:blip r:embed="rId3"/>
          <a:stretch>
            <a:fillRect/>
          </a:stretch>
        </p:blipFill>
        <p:spPr>
          <a:xfrm>
            <a:off x="826963" y="2163288"/>
            <a:ext cx="10793537" cy="1722912"/>
          </a:xfrm>
        </p:spPr>
      </p:pic>
    </p:spTree>
    <p:extLst>
      <p:ext uri="{BB962C8B-B14F-4D97-AF65-F5344CB8AC3E}">
        <p14:creationId xmlns:p14="http://schemas.microsoft.com/office/powerpoint/2010/main" val="3498878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Toxicity and Abuse</a:t>
            </a:r>
          </a:p>
        </p:txBody>
      </p:sp>
      <p:pic>
        <p:nvPicPr>
          <p:cNvPr id="5" name="Content Placeholder 4" descr="A black and white sign with white text&#10;&#10;Description automatically generated">
            <a:extLst>
              <a:ext uri="{FF2B5EF4-FFF2-40B4-BE49-F238E27FC236}">
                <a16:creationId xmlns:a16="http://schemas.microsoft.com/office/drawing/2014/main" id="{A2340CA4-68A6-00AE-2DBE-C92CE23F1616}"/>
              </a:ext>
            </a:extLst>
          </p:cNvPr>
          <p:cNvPicPr>
            <a:picLocks noGrp="1" noChangeAspect="1"/>
          </p:cNvPicPr>
          <p:nvPr>
            <p:ph idx="1"/>
          </p:nvPr>
        </p:nvPicPr>
        <p:blipFill>
          <a:blip r:embed="rId2"/>
          <a:stretch>
            <a:fillRect/>
          </a:stretch>
        </p:blipFill>
        <p:spPr>
          <a:xfrm>
            <a:off x="1905000" y="4114800"/>
            <a:ext cx="9677400" cy="1854200"/>
          </a:xfrm>
        </p:spPr>
      </p:pic>
      <p:pic>
        <p:nvPicPr>
          <p:cNvPr id="7" name="Picture 6">
            <a:extLst>
              <a:ext uri="{FF2B5EF4-FFF2-40B4-BE49-F238E27FC236}">
                <a16:creationId xmlns:a16="http://schemas.microsoft.com/office/drawing/2014/main" id="{43B704D4-A2D7-DA43-B9D3-4F441BE90749}"/>
              </a:ext>
            </a:extLst>
          </p:cNvPr>
          <p:cNvPicPr>
            <a:picLocks noChangeAspect="1"/>
          </p:cNvPicPr>
          <p:nvPr/>
        </p:nvPicPr>
        <p:blipFill>
          <a:blip r:embed="rId3"/>
          <a:stretch>
            <a:fillRect/>
          </a:stretch>
        </p:blipFill>
        <p:spPr>
          <a:xfrm>
            <a:off x="687699" y="2058239"/>
            <a:ext cx="10467981" cy="591828"/>
          </a:xfrm>
          <a:prstGeom prst="rect">
            <a:avLst/>
          </a:prstGeom>
        </p:spPr>
      </p:pic>
    </p:spTree>
    <p:extLst>
      <p:ext uri="{BB962C8B-B14F-4D97-AF65-F5344CB8AC3E}">
        <p14:creationId xmlns:p14="http://schemas.microsoft.com/office/powerpoint/2010/main" val="12032805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Misinformation</a:t>
            </a:r>
          </a:p>
        </p:txBody>
      </p:sp>
      <p:pic>
        <p:nvPicPr>
          <p:cNvPr id="5" name="Content Placeholder 4" descr="A black text on a white background&#10;&#10;Description automatically generated">
            <a:extLst>
              <a:ext uri="{FF2B5EF4-FFF2-40B4-BE49-F238E27FC236}">
                <a16:creationId xmlns:a16="http://schemas.microsoft.com/office/drawing/2014/main" id="{45F48AA0-1F08-5BD0-239A-E4D69C2D1A0D}"/>
              </a:ext>
            </a:extLst>
          </p:cNvPr>
          <p:cNvPicPr>
            <a:picLocks noGrp="1" noChangeAspect="1"/>
          </p:cNvPicPr>
          <p:nvPr>
            <p:ph idx="1"/>
          </p:nvPr>
        </p:nvPicPr>
        <p:blipFill>
          <a:blip r:embed="rId2"/>
          <a:stretch>
            <a:fillRect/>
          </a:stretch>
        </p:blipFill>
        <p:spPr>
          <a:xfrm>
            <a:off x="1371600" y="2130221"/>
            <a:ext cx="9986433" cy="2000250"/>
          </a:xfrm>
        </p:spPr>
      </p:pic>
    </p:spTree>
    <p:extLst>
      <p:ext uri="{BB962C8B-B14F-4D97-AF65-F5344CB8AC3E}">
        <p14:creationId xmlns:p14="http://schemas.microsoft.com/office/powerpoint/2010/main" val="4059613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CA2B-B64E-1B7B-40CD-0D8B0DF02470}"/>
              </a:ext>
            </a:extLst>
          </p:cNvPr>
          <p:cNvSpPr>
            <a:spLocks noGrp="1"/>
          </p:cNvSpPr>
          <p:nvPr>
            <p:ph type="title"/>
          </p:nvPr>
        </p:nvSpPr>
        <p:spPr/>
        <p:txBody>
          <a:bodyPr/>
          <a:lstStyle/>
          <a:p>
            <a:r>
              <a:rPr lang="en-US"/>
              <a:t>Other Ethical </a:t>
            </a:r>
            <a:r>
              <a:rPr lang="en-US" dirty="0"/>
              <a:t>Issues</a:t>
            </a:r>
          </a:p>
        </p:txBody>
      </p:sp>
      <p:sp>
        <p:nvSpPr>
          <p:cNvPr id="3" name="Content Placeholder 2">
            <a:extLst>
              <a:ext uri="{FF2B5EF4-FFF2-40B4-BE49-F238E27FC236}">
                <a16:creationId xmlns:a16="http://schemas.microsoft.com/office/drawing/2014/main" id="{FD6DB754-0F84-A5FE-E3FC-F4169F024898}"/>
              </a:ext>
            </a:extLst>
          </p:cNvPr>
          <p:cNvSpPr>
            <a:spLocks noGrp="1"/>
          </p:cNvSpPr>
          <p:nvPr>
            <p:ph idx="1"/>
          </p:nvPr>
        </p:nvSpPr>
        <p:spPr/>
        <p:txBody>
          <a:bodyPr/>
          <a:lstStyle/>
          <a:p>
            <a:r>
              <a:rPr lang="en-US" dirty="0"/>
              <a:t>Who made OpenAI the arbiter of correctness?</a:t>
            </a:r>
          </a:p>
        </p:txBody>
      </p:sp>
      <p:pic>
        <p:nvPicPr>
          <p:cNvPr id="5" name="Picture 4" descr="A black background with white text&#10;&#10;Description automatically generated">
            <a:extLst>
              <a:ext uri="{FF2B5EF4-FFF2-40B4-BE49-F238E27FC236}">
                <a16:creationId xmlns:a16="http://schemas.microsoft.com/office/drawing/2014/main" id="{C2357658-DC14-4E83-4EAE-B2DE41C024B0}"/>
              </a:ext>
            </a:extLst>
          </p:cNvPr>
          <p:cNvPicPr>
            <a:picLocks noChangeAspect="1"/>
          </p:cNvPicPr>
          <p:nvPr/>
        </p:nvPicPr>
        <p:blipFill>
          <a:blip r:embed="rId2"/>
          <a:stretch>
            <a:fillRect/>
          </a:stretch>
        </p:blipFill>
        <p:spPr>
          <a:xfrm>
            <a:off x="3505200" y="2667000"/>
            <a:ext cx="7772400" cy="2817955"/>
          </a:xfrm>
          <a:prstGeom prst="rect">
            <a:avLst/>
          </a:prstGeom>
        </p:spPr>
      </p:pic>
      <p:sp>
        <p:nvSpPr>
          <p:cNvPr id="7" name="TextBox 6">
            <a:extLst>
              <a:ext uri="{FF2B5EF4-FFF2-40B4-BE49-F238E27FC236}">
                <a16:creationId xmlns:a16="http://schemas.microsoft.com/office/drawing/2014/main" id="{DA4F0EE9-0E72-7881-E6B5-6FCB1F145BB5}"/>
              </a:ext>
            </a:extLst>
          </p:cNvPr>
          <p:cNvSpPr txBox="1"/>
          <p:nvPr/>
        </p:nvSpPr>
        <p:spPr>
          <a:xfrm>
            <a:off x="3429000" y="5534310"/>
            <a:ext cx="6130976" cy="584775"/>
          </a:xfrm>
          <a:prstGeom prst="rect">
            <a:avLst/>
          </a:prstGeom>
          <a:noFill/>
        </p:spPr>
        <p:txBody>
          <a:bodyPr wrap="square">
            <a:spAutoFit/>
          </a:bodyPr>
          <a:lstStyle/>
          <a:p>
            <a:r>
              <a:rPr lang="en-US" dirty="0"/>
              <a:t>https://</a:t>
            </a:r>
            <a:r>
              <a:rPr lang="en-US" dirty="0" err="1"/>
              <a:t>www.cbsnews.com</a:t>
            </a:r>
            <a:r>
              <a:rPr lang="en-US" dirty="0"/>
              <a:t>/news/labelers-training-ai-say-theyre-overworked-underpaid-and-exploited-60-minutes-transcript/</a:t>
            </a:r>
          </a:p>
        </p:txBody>
      </p:sp>
    </p:spTree>
    <p:extLst>
      <p:ext uri="{BB962C8B-B14F-4D97-AF65-F5344CB8AC3E}">
        <p14:creationId xmlns:p14="http://schemas.microsoft.com/office/powerpoint/2010/main" val="33556743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91E4E-4363-19EF-A4FB-82409034D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21A9D-1633-6650-467F-E3EDB9771F3B}"/>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AE792A10-3CFA-9CBC-8333-12308BE280AD}"/>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089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Three architectures for large language models</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a:xfrm>
            <a:off x="1097280" y="3762170"/>
            <a:ext cx="10795000" cy="3324430"/>
          </a:xfrm>
        </p:spPr>
        <p:txBody>
          <a:bodyPr>
            <a:normAutofit/>
          </a:bodyPr>
          <a:lstStyle/>
          <a:p>
            <a:r>
              <a:rPr lang="en-US" sz="4000" b="1" dirty="0"/>
              <a:t>Decoders</a:t>
            </a:r>
            <a:r>
              <a:rPr lang="en-US" sz="4000" dirty="0"/>
              <a:t>			</a:t>
            </a:r>
            <a:r>
              <a:rPr lang="en-US" sz="4000" b="1" dirty="0"/>
              <a:t>Encoders</a:t>
            </a:r>
            <a:r>
              <a:rPr lang="en-US" sz="4000" dirty="0"/>
              <a:t>		   </a:t>
            </a:r>
            <a:r>
              <a:rPr lang="en-US" sz="4000" b="1" dirty="0"/>
              <a:t>Encoder-decoders</a:t>
            </a:r>
          </a:p>
          <a:p>
            <a:r>
              <a:rPr lang="en-US" sz="4000" dirty="0"/>
              <a:t>GPT, Claude,		BERT family,		Flan-T5, Whisper</a:t>
            </a:r>
          </a:p>
          <a:p>
            <a:r>
              <a:rPr lang="en-US" sz="4000" dirty="0"/>
              <a:t>Llama				</a:t>
            </a:r>
            <a:r>
              <a:rPr lang="en-US" sz="4000" dirty="0" err="1"/>
              <a:t>HuBERT</a:t>
            </a:r>
            <a:endParaRPr lang="en-US" sz="4000" dirty="0"/>
          </a:p>
          <a:p>
            <a:r>
              <a:rPr lang="en-US" sz="4000" dirty="0" err="1"/>
              <a:t>Mixtral</a:t>
            </a:r>
            <a:endParaRPr lang="en-US" sz="4000" dirty="0"/>
          </a:p>
        </p:txBody>
      </p:sp>
      <p:pic>
        <p:nvPicPr>
          <p:cNvPr id="4" name="Picture 3">
            <a:extLst>
              <a:ext uri="{FF2B5EF4-FFF2-40B4-BE49-F238E27FC236}">
                <a16:creationId xmlns:a16="http://schemas.microsoft.com/office/drawing/2014/main" id="{57441C05-CFAC-A1FC-BBB9-25B25F85C3C2}"/>
              </a:ext>
            </a:extLst>
          </p:cNvPr>
          <p:cNvPicPr>
            <a:picLocks noChangeAspect="1"/>
          </p:cNvPicPr>
          <p:nvPr/>
        </p:nvPicPr>
        <p:blipFill>
          <a:blip r:embed="rId2"/>
          <a:stretch>
            <a:fillRect/>
          </a:stretch>
        </p:blipFill>
        <p:spPr>
          <a:xfrm>
            <a:off x="4440767" y="1900916"/>
            <a:ext cx="2281006" cy="1560688"/>
          </a:xfrm>
          <a:prstGeom prst="rect">
            <a:avLst/>
          </a:prstGeom>
        </p:spPr>
      </p:pic>
      <p:pic>
        <p:nvPicPr>
          <p:cNvPr id="5" name="Picture 4">
            <a:extLst>
              <a:ext uri="{FF2B5EF4-FFF2-40B4-BE49-F238E27FC236}">
                <a16:creationId xmlns:a16="http://schemas.microsoft.com/office/drawing/2014/main" id="{B00891C2-2E16-3574-C737-E5818218D298}"/>
              </a:ext>
            </a:extLst>
          </p:cNvPr>
          <p:cNvPicPr>
            <a:picLocks noChangeAspect="1"/>
          </p:cNvPicPr>
          <p:nvPr/>
        </p:nvPicPr>
        <p:blipFill>
          <a:blip r:embed="rId3"/>
          <a:stretch>
            <a:fillRect/>
          </a:stretch>
        </p:blipFill>
        <p:spPr>
          <a:xfrm>
            <a:off x="7687734" y="1197748"/>
            <a:ext cx="2675466" cy="2263856"/>
          </a:xfrm>
          <a:prstGeom prst="rect">
            <a:avLst/>
          </a:prstGeom>
        </p:spPr>
      </p:pic>
      <p:pic>
        <p:nvPicPr>
          <p:cNvPr id="6" name="Picture 5">
            <a:extLst>
              <a:ext uri="{FF2B5EF4-FFF2-40B4-BE49-F238E27FC236}">
                <a16:creationId xmlns:a16="http://schemas.microsoft.com/office/drawing/2014/main" id="{D8B4CFE4-4646-69A9-1D02-088FA40F06A5}"/>
              </a:ext>
            </a:extLst>
          </p:cNvPr>
          <p:cNvPicPr>
            <a:picLocks noChangeAspect="1"/>
          </p:cNvPicPr>
          <p:nvPr/>
        </p:nvPicPr>
        <p:blipFill>
          <a:blip r:embed="rId4"/>
          <a:stretch>
            <a:fillRect/>
          </a:stretch>
        </p:blipFill>
        <p:spPr>
          <a:xfrm>
            <a:off x="1130410" y="1986668"/>
            <a:ext cx="2246705" cy="1474936"/>
          </a:xfrm>
          <a:prstGeom prst="rect">
            <a:avLst/>
          </a:prstGeom>
        </p:spPr>
      </p:pic>
    </p:spTree>
    <p:extLst>
      <p:ext uri="{BB962C8B-B14F-4D97-AF65-F5344CB8AC3E}">
        <p14:creationId xmlns:p14="http://schemas.microsoft.com/office/powerpoint/2010/main" val="178752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lnSpcReduction="10000"/>
          </a:bodyPr>
          <a:lstStyle/>
          <a:p>
            <a:r>
              <a:rPr lang="en-US" sz="3600" dirty="0"/>
              <a:t>Many varieties!</a:t>
            </a:r>
          </a:p>
          <a:p>
            <a:pPr marL="457200" indent="-457200">
              <a:buFont typeface="Arial" panose="020B0604020202020204" pitchFamily="34" charset="0"/>
              <a:buChar char="•"/>
            </a:pPr>
            <a:r>
              <a:rPr lang="en-US" sz="3600" dirty="0"/>
              <a:t>Popular: Masked Language Models (MLMs)</a:t>
            </a:r>
          </a:p>
          <a:p>
            <a:pPr marL="457200" indent="-457200">
              <a:buFont typeface="Arial" panose="020B0604020202020204" pitchFamily="34" charset="0"/>
              <a:buChar char="•"/>
            </a:pPr>
            <a:r>
              <a:rPr lang="en-US" sz="3600" dirty="0"/>
              <a:t>BERT family</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Trained by predicting words from surrounding words on both sides</a:t>
            </a:r>
          </a:p>
          <a:p>
            <a:pPr marL="457200" indent="-457200">
              <a:buFont typeface="Arial" panose="020B0604020202020204" pitchFamily="34" charset="0"/>
              <a:buChar char="•"/>
            </a:pPr>
            <a:r>
              <a:rPr lang="en-US" sz="3600" dirty="0"/>
              <a:t>Are usually </a:t>
            </a:r>
            <a:r>
              <a:rPr lang="en-US" sz="3600" b="1" dirty="0"/>
              <a:t>finetuned </a:t>
            </a:r>
            <a:r>
              <a:rPr lang="en-US" sz="3600" dirty="0"/>
              <a:t>(trained on supervised data) for classification tasks</a:t>
            </a:r>
          </a:p>
        </p:txBody>
      </p:sp>
      <p:pic>
        <p:nvPicPr>
          <p:cNvPr id="5" name="Picture 4">
            <a:extLst>
              <a:ext uri="{FF2B5EF4-FFF2-40B4-BE49-F238E27FC236}">
                <a16:creationId xmlns:a16="http://schemas.microsoft.com/office/drawing/2014/main" id="{AEA242C4-59DF-DFC6-9656-CFD4C6A8BE3D}"/>
              </a:ext>
            </a:extLst>
          </p:cNvPr>
          <p:cNvPicPr>
            <a:picLocks noChangeAspect="1"/>
          </p:cNvPicPr>
          <p:nvPr/>
        </p:nvPicPr>
        <p:blipFill>
          <a:blip r:embed="rId2"/>
          <a:stretch>
            <a:fillRect/>
          </a:stretch>
        </p:blipFill>
        <p:spPr>
          <a:xfrm>
            <a:off x="7315200" y="553156"/>
            <a:ext cx="2281006" cy="1560688"/>
          </a:xfrm>
          <a:prstGeom prst="rect">
            <a:avLst/>
          </a:prstGeom>
        </p:spPr>
      </p:pic>
    </p:spTree>
    <p:extLst>
      <p:ext uri="{BB962C8B-B14F-4D97-AF65-F5344CB8AC3E}">
        <p14:creationId xmlns:p14="http://schemas.microsoft.com/office/powerpoint/2010/main" val="1963533356"/>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34340</TotalTime>
  <Words>3279</Words>
  <Application>Microsoft Macintosh PowerPoint</Application>
  <PresentationFormat>Widescreen</PresentationFormat>
  <Paragraphs>395</Paragraphs>
  <Slides>77</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77</vt:i4>
      </vt:variant>
    </vt:vector>
  </HeadingPairs>
  <TitlesOfParts>
    <vt:vector size="91" baseType="lpstr">
      <vt:lpstr>ＭＳ Ｐゴシック</vt:lpstr>
      <vt:lpstr>Arial</vt:lpstr>
      <vt:lpstr>Blanco OSF</vt:lpstr>
      <vt:lpstr>Calibri</vt:lpstr>
      <vt:lpstr>Calibri Light</vt:lpstr>
      <vt:lpstr>CMR10</vt:lpstr>
      <vt:lpstr>Courier New</vt:lpstr>
      <vt:lpstr>Franklin Gothic Book</vt:lpstr>
      <vt:lpstr>Monaco</vt:lpstr>
      <vt:lpstr>NimbusRomNo9L</vt:lpstr>
      <vt:lpstr>StandardSymL</vt:lpstr>
      <vt:lpstr>Times</vt:lpstr>
      <vt:lpstr>Times New Roman</vt:lpstr>
      <vt:lpstr>1_Retrospect</vt:lpstr>
      <vt:lpstr>Large Language Models</vt:lpstr>
      <vt:lpstr>Credit</vt:lpstr>
      <vt:lpstr>Overview</vt:lpstr>
      <vt:lpstr>Language models</vt:lpstr>
      <vt:lpstr>Large language models</vt:lpstr>
      <vt:lpstr>PowerPoint Presentation</vt:lpstr>
      <vt:lpstr>ARCHITECTURE</vt:lpstr>
      <vt:lpstr>Three architectures for large language models</vt:lpstr>
      <vt:lpstr>Encoders</vt:lpstr>
      <vt:lpstr>Encoder-Decoders</vt:lpstr>
      <vt:lpstr>This lecture: decoder-only models</vt:lpstr>
      <vt:lpstr>Conditional Generation: Generating text conditioned on previous text!</vt:lpstr>
      <vt:lpstr>TASKS</vt:lpstr>
      <vt:lpstr>Many practical NLP tasks can be cast as word prediction!</vt:lpstr>
      <vt:lpstr>Framing lots of tasks as conditional generation</vt:lpstr>
      <vt:lpstr>Summarization</vt:lpstr>
      <vt:lpstr>LLMs for summarization (using  tl;dr)</vt:lpstr>
      <vt:lpstr>DECODING</vt:lpstr>
      <vt:lpstr>Decoding and Sampling</vt:lpstr>
      <vt:lpstr>Greedy sampling</vt:lpstr>
      <vt:lpstr>Random sampling</vt:lpstr>
      <vt:lpstr>Random sampling doesn't work very well</vt:lpstr>
      <vt:lpstr>Factors in word sampling: quality and diversity</vt:lpstr>
      <vt:lpstr>Top-k sampling:</vt:lpstr>
      <vt:lpstr>Top-p sampling (= nucleus sampling)</vt:lpstr>
      <vt:lpstr>Temperature sampling</vt:lpstr>
      <vt:lpstr>Temperature sampling</vt:lpstr>
      <vt:lpstr>Temperature sampling</vt:lpstr>
      <vt:lpstr>PRETRAINING</vt:lpstr>
      <vt:lpstr>Three stages</vt:lpstr>
      <vt:lpstr>Three stages</vt:lpstr>
      <vt:lpstr>Self-supervised training algorithm</vt:lpstr>
      <vt:lpstr>Intuition of language model training: loss</vt:lpstr>
      <vt:lpstr>Cross-entropy loss for language modeling</vt:lpstr>
      <vt:lpstr>Teacher forcing</vt:lpstr>
      <vt:lpstr>Training a transformer language model</vt:lpstr>
      <vt:lpstr>LLMs are mainly trained on the web</vt:lpstr>
      <vt:lpstr>The Pile: a pretraining corpus</vt:lpstr>
      <vt:lpstr>Filtering for quality and safety</vt:lpstr>
      <vt:lpstr>What does a model learn from pretraining?</vt:lpstr>
      <vt:lpstr>Big idea</vt:lpstr>
      <vt:lpstr>But there are problems with scraping from the web</vt:lpstr>
      <vt:lpstr>FINETUNING</vt:lpstr>
      <vt:lpstr>Instruction tuning + human preferences</vt:lpstr>
      <vt:lpstr>Instruction tuning + human preferences</vt:lpstr>
      <vt:lpstr>Instruction tuning + human preferences</vt:lpstr>
      <vt:lpstr>Instruction tuning + human preferences</vt:lpstr>
      <vt:lpstr>Finetuning for adaptation to new domains</vt:lpstr>
      <vt:lpstr>Finetuning</vt:lpstr>
      <vt:lpstr>"Finetuning"</vt:lpstr>
      <vt:lpstr>Finetuning as "continued pretraining" on new data</vt:lpstr>
      <vt:lpstr>EVALUATION</vt:lpstr>
      <vt:lpstr>Perplexity</vt:lpstr>
      <vt:lpstr>Why perplexity instead of raw probability of the test set?</vt:lpstr>
      <vt:lpstr>Perplexity</vt:lpstr>
      <vt:lpstr>Many other factors that we evaluate, like:</vt:lpstr>
      <vt:lpstr>DEALING  WITH SCALE</vt:lpstr>
      <vt:lpstr>Scaling Laws</vt:lpstr>
      <vt:lpstr>Scaling Laws</vt:lpstr>
      <vt:lpstr>Number of non-embedding parameters N</vt:lpstr>
      <vt:lpstr>Scaling law ~= “the bitter lesson”</vt:lpstr>
      <vt:lpstr>A trillion dollar question</vt:lpstr>
      <vt:lpstr>KV Cache</vt:lpstr>
      <vt:lpstr>KV Cache</vt:lpstr>
      <vt:lpstr>KV Cache</vt:lpstr>
      <vt:lpstr>Parameter-Efficient Finetuning</vt:lpstr>
      <vt:lpstr>LoRA (Low-Rank Adaptation)</vt:lpstr>
      <vt:lpstr>LoRA</vt:lpstr>
      <vt:lpstr>LoRA</vt:lpstr>
      <vt:lpstr>HARMS OF LLMS</vt:lpstr>
      <vt:lpstr>Hallucination</vt:lpstr>
      <vt:lpstr>Copyright</vt:lpstr>
      <vt:lpstr>Privacy</vt:lpstr>
      <vt:lpstr>Toxicity and Abuse</vt:lpstr>
      <vt:lpstr>Misinformation</vt:lpstr>
      <vt:lpstr>Other Ethical Issues</vt:lpstr>
      <vt:lpstr>Take away</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Mike S</cp:lastModifiedBy>
  <cp:revision>650</cp:revision>
  <cp:lastPrinted>2021-05-06T16:44:07Z</cp:lastPrinted>
  <dcterms:created xsi:type="dcterms:W3CDTF">2009-02-11T19:56:22Z</dcterms:created>
  <dcterms:modified xsi:type="dcterms:W3CDTF">2025-11-19T19:04:44Z</dcterms:modified>
  <cp:category/>
</cp:coreProperties>
</file>